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jpg"/>
  <Override PartName="/ppt/notesSlides/notesSlide2.xml" ContentType="application/vnd.openxmlformats-officedocument.presentationml.notesSlide+xml"/>
  <Override PartName="/ppt/media/image20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57" r:id="rId4"/>
    <p:sldId id="281" r:id="rId5"/>
    <p:sldId id="258" r:id="rId6"/>
    <p:sldId id="284" r:id="rId7"/>
    <p:sldId id="259" r:id="rId8"/>
    <p:sldId id="260" r:id="rId9"/>
    <p:sldId id="261" r:id="rId10"/>
    <p:sldId id="262" r:id="rId11"/>
    <p:sldId id="263" r:id="rId12"/>
    <p:sldId id="264" r:id="rId13"/>
    <p:sldId id="286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5" r:id="rId23"/>
    <p:sldId id="285" r:id="rId24"/>
    <p:sldId id="273" r:id="rId25"/>
    <p:sldId id="274" r:id="rId26"/>
    <p:sldId id="277" r:id="rId27"/>
    <p:sldId id="282" r:id="rId28"/>
    <p:sldId id="280" r:id="rId2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B374"/>
    <a:srgbClr val="FCA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60973D-10C2-4D46-8837-FBAC8E6FC18D}" v="3" dt="2023-03-22T10:14:38.53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89" autoAdjust="0"/>
  </p:normalViewPr>
  <p:slideViewPr>
    <p:cSldViewPr>
      <p:cViewPr varScale="1">
        <p:scale>
          <a:sx n="94" d="100"/>
          <a:sy n="94" d="100"/>
        </p:scale>
        <p:origin x="113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beth Klastrup" userId="6a629257-2b3a-411b-a8bc-9172d1f7f95d" providerId="ADAL" clId="{6960973D-10C2-4D46-8837-FBAC8E6FC18D}"/>
    <pc:docChg chg="custSel addSld delSld modSld sldOrd">
      <pc:chgData name="Lisbeth Klastrup" userId="6a629257-2b3a-411b-a8bc-9172d1f7f95d" providerId="ADAL" clId="{6960973D-10C2-4D46-8837-FBAC8E6FC18D}" dt="2023-03-22T10:16:27.214" v="140"/>
      <pc:docMkLst>
        <pc:docMk/>
      </pc:docMkLst>
      <pc:sldChg chg="modSp mod">
        <pc:chgData name="Lisbeth Klastrup" userId="6a629257-2b3a-411b-a8bc-9172d1f7f95d" providerId="ADAL" clId="{6960973D-10C2-4D46-8837-FBAC8E6FC18D}" dt="2023-03-22T10:12:45.322" v="85" actId="20577"/>
        <pc:sldMkLst>
          <pc:docMk/>
          <pc:sldMk cId="0" sldId="257"/>
        </pc:sldMkLst>
        <pc:spChg chg="mod">
          <ac:chgData name="Lisbeth Klastrup" userId="6a629257-2b3a-411b-a8bc-9172d1f7f95d" providerId="ADAL" clId="{6960973D-10C2-4D46-8837-FBAC8E6FC18D}" dt="2023-03-22T10:12:45.322" v="85" actId="20577"/>
          <ac:spMkLst>
            <pc:docMk/>
            <pc:sldMk cId="0" sldId="257"/>
            <ac:spMk id="4" creationId="{00000000-0000-0000-0000-000000000000}"/>
          </ac:spMkLst>
        </pc:spChg>
      </pc:sldChg>
      <pc:sldChg chg="ord">
        <pc:chgData name="Lisbeth Klastrup" userId="6a629257-2b3a-411b-a8bc-9172d1f7f95d" providerId="ADAL" clId="{6960973D-10C2-4D46-8837-FBAC8E6FC18D}" dt="2023-03-22T10:16:21.142" v="138"/>
        <pc:sldMkLst>
          <pc:docMk/>
          <pc:sldMk cId="0" sldId="275"/>
        </pc:sldMkLst>
      </pc:sldChg>
      <pc:sldChg chg="del">
        <pc:chgData name="Lisbeth Klastrup" userId="6a629257-2b3a-411b-a8bc-9172d1f7f95d" providerId="ADAL" clId="{6960973D-10C2-4D46-8837-FBAC8E6FC18D}" dt="2023-03-22T10:12:25.660" v="84" actId="47"/>
        <pc:sldMkLst>
          <pc:docMk/>
          <pc:sldMk cId="0" sldId="278"/>
        </pc:sldMkLst>
      </pc:sldChg>
      <pc:sldChg chg="addSp delSp modSp mod modNotesTx">
        <pc:chgData name="Lisbeth Klastrup" userId="6a629257-2b3a-411b-a8bc-9172d1f7f95d" providerId="ADAL" clId="{6960973D-10C2-4D46-8837-FBAC8E6FC18D}" dt="2023-03-22T10:12:14.773" v="83" actId="1076"/>
        <pc:sldMkLst>
          <pc:docMk/>
          <pc:sldMk cId="3488886368" sldId="282"/>
        </pc:sldMkLst>
        <pc:spChg chg="mod">
          <ac:chgData name="Lisbeth Klastrup" userId="6a629257-2b3a-411b-a8bc-9172d1f7f95d" providerId="ADAL" clId="{6960973D-10C2-4D46-8837-FBAC8E6FC18D}" dt="2023-03-22T10:12:14.773" v="83" actId="1076"/>
          <ac:spMkLst>
            <pc:docMk/>
            <pc:sldMk cId="3488886368" sldId="282"/>
            <ac:spMk id="2" creationId="{00000000-0000-0000-0000-000000000000}"/>
          </ac:spMkLst>
        </pc:spChg>
        <pc:spChg chg="del mod">
          <ac:chgData name="Lisbeth Klastrup" userId="6a629257-2b3a-411b-a8bc-9172d1f7f95d" providerId="ADAL" clId="{6960973D-10C2-4D46-8837-FBAC8E6FC18D}" dt="2023-03-22T10:07:50.241" v="68"/>
          <ac:spMkLst>
            <pc:docMk/>
            <pc:sldMk cId="3488886368" sldId="282"/>
            <ac:spMk id="3" creationId="{00000000-0000-0000-0000-000000000000}"/>
          </ac:spMkLst>
        </pc:spChg>
        <pc:spChg chg="mod">
          <ac:chgData name="Lisbeth Klastrup" userId="6a629257-2b3a-411b-a8bc-9172d1f7f95d" providerId="ADAL" clId="{6960973D-10C2-4D46-8837-FBAC8E6FC18D}" dt="2023-03-22T10:06:30.457" v="58" actId="20577"/>
          <ac:spMkLst>
            <pc:docMk/>
            <pc:sldMk cId="3488886368" sldId="282"/>
            <ac:spMk id="4" creationId="{00000000-0000-0000-0000-000000000000}"/>
          </ac:spMkLst>
        </pc:spChg>
        <pc:spChg chg="add del mod">
          <ac:chgData name="Lisbeth Klastrup" userId="6a629257-2b3a-411b-a8bc-9172d1f7f95d" providerId="ADAL" clId="{6960973D-10C2-4D46-8837-FBAC8E6FC18D}" dt="2023-03-22T10:08:36.758" v="72"/>
          <ac:spMkLst>
            <pc:docMk/>
            <pc:sldMk cId="3488886368" sldId="282"/>
            <ac:spMk id="7" creationId="{0733D90C-A0F3-3C37-3E13-E00BA2424539}"/>
          </ac:spMkLst>
        </pc:spChg>
        <pc:spChg chg="add mod">
          <ac:chgData name="Lisbeth Klastrup" userId="6a629257-2b3a-411b-a8bc-9172d1f7f95d" providerId="ADAL" clId="{6960973D-10C2-4D46-8837-FBAC8E6FC18D}" dt="2023-03-22T10:08:41.514" v="75" actId="1076"/>
          <ac:spMkLst>
            <pc:docMk/>
            <pc:sldMk cId="3488886368" sldId="282"/>
            <ac:spMk id="8" creationId="{C610AAA2-545A-203A-1891-E85564343990}"/>
          </ac:spMkLst>
        </pc:spChg>
        <pc:picChg chg="add mod modCrop">
          <ac:chgData name="Lisbeth Klastrup" userId="6a629257-2b3a-411b-a8bc-9172d1f7f95d" providerId="ADAL" clId="{6960973D-10C2-4D46-8837-FBAC8E6FC18D}" dt="2023-03-22T10:07:46.633" v="66" actId="1076"/>
          <ac:picMkLst>
            <pc:docMk/>
            <pc:sldMk cId="3488886368" sldId="282"/>
            <ac:picMk id="6" creationId="{6AB98217-B523-3528-E938-F9BCD9B59ED1}"/>
          </ac:picMkLst>
        </pc:picChg>
        <pc:picChg chg="add mod modCrop">
          <ac:chgData name="Lisbeth Klastrup" userId="6a629257-2b3a-411b-a8bc-9172d1f7f95d" providerId="ADAL" clId="{6960973D-10C2-4D46-8837-FBAC8E6FC18D}" dt="2023-03-22T10:12:14.024" v="82" actId="1076"/>
          <ac:picMkLst>
            <pc:docMk/>
            <pc:sldMk cId="3488886368" sldId="282"/>
            <ac:picMk id="10" creationId="{9395A5F7-D15F-2001-B43C-52E88C3C3EA4}"/>
          </ac:picMkLst>
        </pc:picChg>
      </pc:sldChg>
      <pc:sldChg chg="addSp delSp modSp new mod ord">
        <pc:chgData name="Lisbeth Klastrup" userId="6a629257-2b3a-411b-a8bc-9172d1f7f95d" providerId="ADAL" clId="{6960973D-10C2-4D46-8837-FBAC8E6FC18D}" dt="2023-03-22T10:16:27.214" v="140"/>
        <pc:sldMkLst>
          <pc:docMk/>
          <pc:sldMk cId="2427848445" sldId="285"/>
        </pc:sldMkLst>
        <pc:spChg chg="del">
          <ac:chgData name="Lisbeth Klastrup" userId="6a629257-2b3a-411b-a8bc-9172d1f7f95d" providerId="ADAL" clId="{6960973D-10C2-4D46-8837-FBAC8E6FC18D}" dt="2023-03-22T10:03:59.018" v="1" actId="478"/>
          <ac:spMkLst>
            <pc:docMk/>
            <pc:sldMk cId="2427848445" sldId="285"/>
            <ac:spMk id="2" creationId="{79077483-8437-37C4-061C-E12B41C660E9}"/>
          </ac:spMkLst>
        </pc:spChg>
        <pc:spChg chg="add mod">
          <ac:chgData name="Lisbeth Klastrup" userId="6a629257-2b3a-411b-a8bc-9172d1f7f95d" providerId="ADAL" clId="{6960973D-10C2-4D46-8837-FBAC8E6FC18D}" dt="2023-03-22T10:05:07.954" v="30" actId="14100"/>
          <ac:spMkLst>
            <pc:docMk/>
            <pc:sldMk cId="2427848445" sldId="285"/>
            <ac:spMk id="5" creationId="{C61EE17E-C25A-B225-693C-B0F599D363D3}"/>
          </ac:spMkLst>
        </pc:spChg>
        <pc:picChg chg="add mod modCrop">
          <ac:chgData name="Lisbeth Klastrup" userId="6a629257-2b3a-411b-a8bc-9172d1f7f95d" providerId="ADAL" clId="{6960973D-10C2-4D46-8837-FBAC8E6FC18D}" dt="2023-03-22T10:04:21.728" v="5" actId="1076"/>
          <ac:picMkLst>
            <pc:docMk/>
            <pc:sldMk cId="2427848445" sldId="285"/>
            <ac:picMk id="4" creationId="{CE5EF1F7-A896-C417-E49C-3D6ADED28353}"/>
          </ac:picMkLst>
        </pc:picChg>
      </pc:sldChg>
      <pc:sldChg chg="addSp delSp modSp new mod">
        <pc:chgData name="Lisbeth Klastrup" userId="6a629257-2b3a-411b-a8bc-9172d1f7f95d" providerId="ADAL" clId="{6960973D-10C2-4D46-8837-FBAC8E6FC18D}" dt="2023-03-22T10:15:09.661" v="134" actId="1076"/>
        <pc:sldMkLst>
          <pc:docMk/>
          <pc:sldMk cId="190334119" sldId="286"/>
        </pc:sldMkLst>
        <pc:spChg chg="del">
          <ac:chgData name="Lisbeth Klastrup" userId="6a629257-2b3a-411b-a8bc-9172d1f7f95d" providerId="ADAL" clId="{6960973D-10C2-4D46-8837-FBAC8E6FC18D}" dt="2023-03-22T10:13:36.507" v="87" actId="478"/>
          <ac:spMkLst>
            <pc:docMk/>
            <pc:sldMk cId="190334119" sldId="286"/>
            <ac:spMk id="2" creationId="{442254E9-921D-3696-677D-4570732DB254}"/>
          </ac:spMkLst>
        </pc:spChg>
        <pc:spChg chg="del">
          <ac:chgData name="Lisbeth Klastrup" userId="6a629257-2b3a-411b-a8bc-9172d1f7f95d" providerId="ADAL" clId="{6960973D-10C2-4D46-8837-FBAC8E6FC18D}" dt="2023-03-22T10:13:39.418" v="88" actId="478"/>
          <ac:spMkLst>
            <pc:docMk/>
            <pc:sldMk cId="190334119" sldId="286"/>
            <ac:spMk id="3" creationId="{476366A9-F2C6-1C65-2501-E3A89648DFB7}"/>
          </ac:spMkLst>
        </pc:spChg>
        <pc:spChg chg="add mod">
          <ac:chgData name="Lisbeth Klastrup" userId="6a629257-2b3a-411b-a8bc-9172d1f7f95d" providerId="ADAL" clId="{6960973D-10C2-4D46-8837-FBAC8E6FC18D}" dt="2023-03-22T10:14:50.262" v="131" actId="14100"/>
          <ac:spMkLst>
            <pc:docMk/>
            <pc:sldMk cId="190334119" sldId="286"/>
            <ac:spMk id="6" creationId="{8C04B19B-4D47-4A1E-48DA-F644D3C9024D}"/>
          </ac:spMkLst>
        </pc:spChg>
        <pc:picChg chg="add mod modCrop">
          <ac:chgData name="Lisbeth Klastrup" userId="6a629257-2b3a-411b-a8bc-9172d1f7f95d" providerId="ADAL" clId="{6960973D-10C2-4D46-8837-FBAC8E6FC18D}" dt="2023-03-22T10:15:09.661" v="134" actId="1076"/>
          <ac:picMkLst>
            <pc:docMk/>
            <pc:sldMk cId="190334119" sldId="286"/>
            <ac:picMk id="5" creationId="{DFA77D8A-A335-EDF7-A91E-772E4D2014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0D22D-B71D-4FA2-8379-D56141B257C7}" type="datetimeFigureOut">
              <a:rPr lang="da-DK" smtClean="0"/>
              <a:t>22-03-2023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78119-D3B2-45ED-9989-4AF91C42CD4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1812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 ER FORSKELLIGE STEDER</a:t>
            </a:r>
          </a:p>
          <a:p>
            <a:pPr marL="171450" indent="-171450">
              <a:buFontTx/>
              <a:buChar char="-"/>
            </a:pPr>
            <a:r>
              <a:rPr lang="da-DK" dirty="0"/>
              <a:t>DET ER HELT OK FØRST FOR ALVOR AT BEGYNDE AT SKRIVE EFTER KURSUSSLUT</a:t>
            </a:r>
            <a:br>
              <a:rPr lang="da-DK" dirty="0"/>
            </a:br>
            <a:r>
              <a:rPr lang="da-DK" dirty="0"/>
              <a:t>- MEN NOGLE VIL RIGTIG GERNE VÆRE I GOD TID</a:t>
            </a:r>
            <a:br>
              <a:rPr lang="da-DK" dirty="0"/>
            </a:br>
            <a:r>
              <a:rPr lang="da-DK" dirty="0"/>
              <a:t>- NOGLE TING KAN I MED FORDEL BEGYNDE PÅ NU</a:t>
            </a:r>
            <a:br>
              <a:rPr lang="da-DK" dirty="0"/>
            </a:br>
            <a:r>
              <a:rPr lang="da-DK" dirty="0"/>
              <a:t>- VI VENDER TILBAGE TIL ALT DET MED FORMALIA SIDSTE KURSUSGANG</a:t>
            </a:r>
          </a:p>
          <a:p>
            <a:pPr marL="171450" indent="-171450">
              <a:buFontTx/>
              <a:buChar char="-"/>
            </a:pPr>
            <a:r>
              <a:rPr lang="da-DK" dirty="0"/>
              <a:t>NOGLE ER MEGET FORTROLIGE MED DETTE – ANDRE ER DET FØRSTE GANG – HJÆLP HINANDEN</a:t>
            </a:r>
          </a:p>
          <a:p>
            <a:pPr marL="171450" indent="-171450">
              <a:buFontTx/>
              <a:buChar char="-"/>
            </a:pPr>
            <a:r>
              <a:rPr lang="da-DK" dirty="0"/>
              <a:t>HVIS ANDRE PRAKSISSER ANDRE STEDER – SPØRG GERNE!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78119-D3B2-45ED-9989-4AF91C42CD4A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968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FX COSPLAY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78119-D3B2-45ED-9989-4AF91C42CD4A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28475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Folk der bruger Hustlers University er nogle idioter </a:t>
            </a:r>
            <a:br>
              <a:rPr lang="da-DK" dirty="0"/>
            </a:br>
            <a:r>
              <a:rPr lang="da-DK" dirty="0"/>
              <a:t>(man må godt undre sig, men skal ikke tage sin fordomme med ind i feltet)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78119-D3B2-45ED-9989-4AF91C42CD4A}" type="slidenum">
              <a:rPr lang="da-DK" smtClean="0"/>
              <a:t>21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5298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https://scribo.dk/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78119-D3B2-45ED-9989-4AF91C42CD4A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7487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3675" y="654149"/>
            <a:ext cx="7696834" cy="3835400"/>
          </a:xfrm>
          <a:custGeom>
            <a:avLst/>
            <a:gdLst/>
            <a:ahLst/>
            <a:cxnLst/>
            <a:rect l="l" t="t" r="r" b="b"/>
            <a:pathLst>
              <a:path w="7696834" h="3835400">
                <a:moveTo>
                  <a:pt x="7696799" y="3835199"/>
                </a:moveTo>
                <a:lnTo>
                  <a:pt x="0" y="3835199"/>
                </a:lnTo>
                <a:lnTo>
                  <a:pt x="0" y="0"/>
                </a:lnTo>
                <a:lnTo>
                  <a:pt x="7696799" y="0"/>
                </a:lnTo>
                <a:lnTo>
                  <a:pt x="7696799" y="3835199"/>
                </a:lnTo>
                <a:close/>
              </a:path>
            </a:pathLst>
          </a:custGeom>
          <a:solidFill>
            <a:srgbClr val="D4A6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02349" y="810900"/>
            <a:ext cx="7339330" cy="3521710"/>
          </a:xfrm>
          <a:custGeom>
            <a:avLst/>
            <a:gdLst/>
            <a:ahLst/>
            <a:cxnLst/>
            <a:rect l="l" t="t" r="r" b="b"/>
            <a:pathLst>
              <a:path w="7339330" h="3521710">
                <a:moveTo>
                  <a:pt x="0" y="0"/>
                </a:moveTo>
                <a:lnTo>
                  <a:pt x="7339199" y="0"/>
                </a:lnTo>
                <a:lnTo>
                  <a:pt x="7339199" y="3521699"/>
                </a:lnTo>
                <a:lnTo>
                  <a:pt x="0" y="35216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65151" y="2147506"/>
            <a:ext cx="5213697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A64D7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43434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A64D7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43434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A64D7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A64D7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3675" y="654149"/>
            <a:ext cx="7696834" cy="3835400"/>
          </a:xfrm>
          <a:custGeom>
            <a:avLst/>
            <a:gdLst/>
            <a:ahLst/>
            <a:cxnLst/>
            <a:rect l="l" t="t" r="r" b="b"/>
            <a:pathLst>
              <a:path w="7696834" h="3835400">
                <a:moveTo>
                  <a:pt x="7696799" y="3835199"/>
                </a:moveTo>
                <a:lnTo>
                  <a:pt x="0" y="3835199"/>
                </a:lnTo>
                <a:lnTo>
                  <a:pt x="0" y="0"/>
                </a:lnTo>
                <a:lnTo>
                  <a:pt x="7696799" y="0"/>
                </a:lnTo>
                <a:lnTo>
                  <a:pt x="7696799" y="3835199"/>
                </a:lnTo>
                <a:close/>
              </a:path>
            </a:pathLst>
          </a:custGeom>
          <a:solidFill>
            <a:srgbClr val="D4A6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0925" y="452010"/>
            <a:ext cx="8342149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A64D7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92910" y="1132631"/>
            <a:ext cx="5946140" cy="1558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43434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apastyle.org/learn/tutorials/basics-tuto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t.itu.dk/local/coursebase/view.php?ciid=109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905000" y="1885950"/>
            <a:ext cx="5213697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100"/>
              </a:spcBef>
            </a:pPr>
            <a:r>
              <a:rPr lang="da-DK" sz="3200" dirty="0">
                <a:solidFill>
                  <a:schemeClr val="bg1"/>
                </a:solidFill>
                <a:latin typeface="Tahoma"/>
                <a:cs typeface="Tahoma"/>
              </a:rPr>
              <a:t>AKADEMISK OPGAVESKRIVNING</a:t>
            </a:r>
            <a:endParaRPr sz="32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3500" y="3282174"/>
            <a:ext cx="2585085" cy="1976120"/>
            <a:chOff x="6673500" y="3282174"/>
            <a:chExt cx="2585085" cy="1976120"/>
          </a:xfrm>
        </p:grpSpPr>
        <p:sp>
          <p:nvSpPr>
            <p:cNvPr id="5" name="object 5"/>
            <p:cNvSpPr/>
            <p:nvPr/>
          </p:nvSpPr>
          <p:spPr>
            <a:xfrm>
              <a:off x="7265800" y="3396474"/>
              <a:ext cx="1878330" cy="1747520"/>
            </a:xfrm>
            <a:custGeom>
              <a:avLst/>
              <a:gdLst/>
              <a:ahLst/>
              <a:cxnLst/>
              <a:rect l="l" t="t" r="r" b="b"/>
              <a:pathLst>
                <a:path w="1878329" h="1747520">
                  <a:moveTo>
                    <a:pt x="0" y="1137599"/>
                  </a:moveTo>
                  <a:lnTo>
                    <a:pt x="998" y="1090708"/>
                  </a:lnTo>
                  <a:lnTo>
                    <a:pt x="3968" y="1044299"/>
                  </a:lnTo>
                  <a:lnTo>
                    <a:pt x="8871" y="998409"/>
                  </a:lnTo>
                  <a:lnTo>
                    <a:pt x="15668" y="953075"/>
                  </a:lnTo>
                  <a:lnTo>
                    <a:pt x="24321" y="908333"/>
                  </a:lnTo>
                  <a:lnTo>
                    <a:pt x="34792" y="864221"/>
                  </a:lnTo>
                  <a:lnTo>
                    <a:pt x="47041" y="820774"/>
                  </a:lnTo>
                  <a:lnTo>
                    <a:pt x="61031" y="778030"/>
                  </a:lnTo>
                  <a:lnTo>
                    <a:pt x="76723" y="736024"/>
                  </a:lnTo>
                  <a:lnTo>
                    <a:pt x="94077" y="694794"/>
                  </a:lnTo>
                  <a:lnTo>
                    <a:pt x="113057" y="654376"/>
                  </a:lnTo>
                  <a:lnTo>
                    <a:pt x="133623" y="614807"/>
                  </a:lnTo>
                  <a:lnTo>
                    <a:pt x="155737" y="576123"/>
                  </a:lnTo>
                  <a:lnTo>
                    <a:pt x="179360" y="538360"/>
                  </a:lnTo>
                  <a:lnTo>
                    <a:pt x="204454" y="501556"/>
                  </a:lnTo>
                  <a:lnTo>
                    <a:pt x="230980" y="465748"/>
                  </a:lnTo>
                  <a:lnTo>
                    <a:pt x="258900" y="430970"/>
                  </a:lnTo>
                  <a:lnTo>
                    <a:pt x="288175" y="397262"/>
                  </a:lnTo>
                  <a:lnTo>
                    <a:pt x="318767" y="364657"/>
                  </a:lnTo>
                  <a:lnTo>
                    <a:pt x="350636" y="333195"/>
                  </a:lnTo>
                  <a:lnTo>
                    <a:pt x="383746" y="302910"/>
                  </a:lnTo>
                  <a:lnTo>
                    <a:pt x="418057" y="273840"/>
                  </a:lnTo>
                  <a:lnTo>
                    <a:pt x="453530" y="246021"/>
                  </a:lnTo>
                  <a:lnTo>
                    <a:pt x="490128" y="219490"/>
                  </a:lnTo>
                  <a:lnTo>
                    <a:pt x="527811" y="194284"/>
                  </a:lnTo>
                  <a:lnTo>
                    <a:pt x="566542" y="170438"/>
                  </a:lnTo>
                  <a:lnTo>
                    <a:pt x="606281" y="147990"/>
                  </a:lnTo>
                  <a:lnTo>
                    <a:pt x="646990" y="126976"/>
                  </a:lnTo>
                  <a:lnTo>
                    <a:pt x="688631" y="107433"/>
                  </a:lnTo>
                  <a:lnTo>
                    <a:pt x="731165" y="89398"/>
                  </a:lnTo>
                  <a:lnTo>
                    <a:pt x="774553" y="72906"/>
                  </a:lnTo>
                  <a:lnTo>
                    <a:pt x="818757" y="57995"/>
                  </a:lnTo>
                  <a:lnTo>
                    <a:pt x="863739" y="44701"/>
                  </a:lnTo>
                  <a:lnTo>
                    <a:pt x="909460" y="33061"/>
                  </a:lnTo>
                  <a:lnTo>
                    <a:pt x="955882" y="23111"/>
                  </a:lnTo>
                  <a:lnTo>
                    <a:pt x="1002965" y="14889"/>
                  </a:lnTo>
                  <a:lnTo>
                    <a:pt x="1050673" y="8430"/>
                  </a:lnTo>
                  <a:lnTo>
                    <a:pt x="1098965" y="3771"/>
                  </a:lnTo>
                  <a:lnTo>
                    <a:pt x="1147803" y="948"/>
                  </a:lnTo>
                  <a:lnTo>
                    <a:pt x="1197149" y="0"/>
                  </a:lnTo>
                  <a:lnTo>
                    <a:pt x="1247164" y="992"/>
                  </a:lnTo>
                  <a:lnTo>
                    <a:pt x="1296904" y="3953"/>
                  </a:lnTo>
                  <a:lnTo>
                    <a:pt x="1346310" y="8860"/>
                  </a:lnTo>
                  <a:lnTo>
                    <a:pt x="1395324" y="15690"/>
                  </a:lnTo>
                  <a:lnTo>
                    <a:pt x="1443888" y="24419"/>
                  </a:lnTo>
                  <a:lnTo>
                    <a:pt x="1491943" y="35026"/>
                  </a:lnTo>
                  <a:lnTo>
                    <a:pt x="1539430" y="47486"/>
                  </a:lnTo>
                  <a:lnTo>
                    <a:pt x="1586291" y="61776"/>
                  </a:lnTo>
                  <a:lnTo>
                    <a:pt x="1632466" y="77874"/>
                  </a:lnTo>
                  <a:lnTo>
                    <a:pt x="1677899" y="95757"/>
                  </a:lnTo>
                  <a:lnTo>
                    <a:pt x="1722529" y="115401"/>
                  </a:lnTo>
                  <a:lnTo>
                    <a:pt x="1766298" y="136783"/>
                  </a:lnTo>
                  <a:lnTo>
                    <a:pt x="1809148" y="159881"/>
                  </a:lnTo>
                  <a:lnTo>
                    <a:pt x="1851021" y="184671"/>
                  </a:lnTo>
                  <a:lnTo>
                    <a:pt x="1878199" y="202281"/>
                  </a:lnTo>
                </a:path>
                <a:path w="1878329" h="1747520">
                  <a:moveTo>
                    <a:pt x="186305" y="1747024"/>
                  </a:moveTo>
                  <a:lnTo>
                    <a:pt x="155737" y="1699076"/>
                  </a:lnTo>
                  <a:lnTo>
                    <a:pt x="133623" y="1660392"/>
                  </a:lnTo>
                  <a:lnTo>
                    <a:pt x="113057" y="1620823"/>
                  </a:lnTo>
                  <a:lnTo>
                    <a:pt x="94077" y="1580405"/>
                  </a:lnTo>
                  <a:lnTo>
                    <a:pt x="76723" y="1539175"/>
                  </a:lnTo>
                  <a:lnTo>
                    <a:pt x="61031" y="1497169"/>
                  </a:lnTo>
                  <a:lnTo>
                    <a:pt x="47041" y="1454425"/>
                  </a:lnTo>
                  <a:lnTo>
                    <a:pt x="34792" y="1410978"/>
                  </a:lnTo>
                  <a:lnTo>
                    <a:pt x="24321" y="1366866"/>
                  </a:lnTo>
                  <a:lnTo>
                    <a:pt x="15668" y="1322124"/>
                  </a:lnTo>
                  <a:lnTo>
                    <a:pt x="8871" y="1276790"/>
                  </a:lnTo>
                  <a:lnTo>
                    <a:pt x="3968" y="1230900"/>
                  </a:lnTo>
                  <a:lnTo>
                    <a:pt x="998" y="1184491"/>
                  </a:lnTo>
                  <a:lnTo>
                    <a:pt x="0" y="1137599"/>
                  </a:lnTo>
                </a:path>
              </a:pathLst>
            </a:custGeom>
            <a:ln w="2285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3500" y="3368304"/>
              <a:ext cx="2394299" cy="1703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D4A6B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522201" y="-38100"/>
            <a:ext cx="5660390" cy="5181600"/>
            <a:chOff x="3522201" y="-38100"/>
            <a:chExt cx="5660390" cy="5181600"/>
          </a:xfrm>
        </p:grpSpPr>
        <p:sp>
          <p:nvSpPr>
            <p:cNvPr id="4" name="object 4"/>
            <p:cNvSpPr/>
            <p:nvPr/>
          </p:nvSpPr>
          <p:spPr>
            <a:xfrm>
              <a:off x="3522201" y="0"/>
              <a:ext cx="5622290" cy="5143500"/>
            </a:xfrm>
            <a:custGeom>
              <a:avLst/>
              <a:gdLst/>
              <a:ahLst/>
              <a:cxnLst/>
              <a:rect l="l" t="t" r="r" b="b"/>
              <a:pathLst>
                <a:path w="5622290" h="5143500">
                  <a:moveTo>
                    <a:pt x="5621798" y="5143499"/>
                  </a:moveTo>
                  <a:lnTo>
                    <a:pt x="0" y="5143499"/>
                  </a:lnTo>
                  <a:lnTo>
                    <a:pt x="4158726" y="0"/>
                  </a:lnTo>
                  <a:lnTo>
                    <a:pt x="5621798" y="0"/>
                  </a:lnTo>
                  <a:lnTo>
                    <a:pt x="5621798" y="51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56950" y="0"/>
              <a:ext cx="2887345" cy="2698115"/>
            </a:xfrm>
            <a:custGeom>
              <a:avLst/>
              <a:gdLst/>
              <a:ahLst/>
              <a:cxnLst/>
              <a:rect l="l" t="t" r="r" b="b"/>
              <a:pathLst>
                <a:path w="2887345" h="2698115">
                  <a:moveTo>
                    <a:pt x="0" y="1077750"/>
                  </a:moveTo>
                  <a:lnTo>
                    <a:pt x="715" y="1029119"/>
                  </a:lnTo>
                  <a:lnTo>
                    <a:pt x="2850" y="980845"/>
                  </a:lnTo>
                  <a:lnTo>
                    <a:pt x="6383" y="932946"/>
                  </a:lnTo>
                  <a:lnTo>
                    <a:pt x="11295" y="885444"/>
                  </a:lnTo>
                  <a:lnTo>
                    <a:pt x="17564" y="838358"/>
                  </a:lnTo>
                  <a:lnTo>
                    <a:pt x="25173" y="791708"/>
                  </a:lnTo>
                  <a:lnTo>
                    <a:pt x="34099" y="745514"/>
                  </a:lnTo>
                  <a:lnTo>
                    <a:pt x="44324" y="699797"/>
                  </a:lnTo>
                  <a:lnTo>
                    <a:pt x="55827" y="654577"/>
                  </a:lnTo>
                  <a:lnTo>
                    <a:pt x="68589" y="609872"/>
                  </a:lnTo>
                  <a:lnTo>
                    <a:pt x="82588" y="565704"/>
                  </a:lnTo>
                  <a:lnTo>
                    <a:pt x="97806" y="522093"/>
                  </a:lnTo>
                  <a:lnTo>
                    <a:pt x="114221" y="479058"/>
                  </a:lnTo>
                  <a:lnTo>
                    <a:pt x="131815" y="436620"/>
                  </a:lnTo>
                  <a:lnTo>
                    <a:pt x="150566" y="394798"/>
                  </a:lnTo>
                  <a:lnTo>
                    <a:pt x="170456" y="353614"/>
                  </a:lnTo>
                  <a:lnTo>
                    <a:pt x="191463" y="313086"/>
                  </a:lnTo>
                  <a:lnTo>
                    <a:pt x="213568" y="273234"/>
                  </a:lnTo>
                  <a:lnTo>
                    <a:pt x="236751" y="234080"/>
                  </a:lnTo>
                  <a:lnTo>
                    <a:pt x="260991" y="195643"/>
                  </a:lnTo>
                  <a:lnTo>
                    <a:pt x="286270" y="157942"/>
                  </a:lnTo>
                  <a:lnTo>
                    <a:pt x="312565" y="120999"/>
                  </a:lnTo>
                  <a:lnTo>
                    <a:pt x="339859" y="84832"/>
                  </a:lnTo>
                  <a:lnTo>
                    <a:pt x="368130" y="49463"/>
                  </a:lnTo>
                  <a:lnTo>
                    <a:pt x="397358" y="14911"/>
                  </a:lnTo>
                  <a:lnTo>
                    <a:pt x="410699" y="0"/>
                  </a:lnTo>
                </a:path>
                <a:path w="2887345" h="2698115">
                  <a:moveTo>
                    <a:pt x="2829385" y="0"/>
                  </a:moveTo>
                  <a:lnTo>
                    <a:pt x="2833242" y="4227"/>
                  </a:lnTo>
                  <a:lnTo>
                    <a:pt x="2865302" y="41585"/>
                  </a:lnTo>
                  <a:lnTo>
                    <a:pt x="2887049" y="68541"/>
                  </a:lnTo>
                </a:path>
                <a:path w="2887345" h="2698115">
                  <a:moveTo>
                    <a:pt x="2887049" y="2087045"/>
                  </a:moveTo>
                  <a:lnTo>
                    <a:pt x="2842641" y="2140589"/>
                  </a:lnTo>
                  <a:lnTo>
                    <a:pt x="2812475" y="2174304"/>
                  </a:lnTo>
                  <a:lnTo>
                    <a:pt x="2781392" y="2207161"/>
                  </a:lnTo>
                  <a:lnTo>
                    <a:pt x="2749411" y="2239142"/>
                  </a:lnTo>
                  <a:lnTo>
                    <a:pt x="2716554" y="2270225"/>
                  </a:lnTo>
                  <a:lnTo>
                    <a:pt x="2682839" y="2300391"/>
                  </a:lnTo>
                  <a:lnTo>
                    <a:pt x="2648286" y="2329619"/>
                  </a:lnTo>
                  <a:lnTo>
                    <a:pt x="2612917" y="2357890"/>
                  </a:lnTo>
                  <a:lnTo>
                    <a:pt x="2576751" y="2385184"/>
                  </a:lnTo>
                  <a:lnTo>
                    <a:pt x="2539807" y="2411479"/>
                  </a:lnTo>
                  <a:lnTo>
                    <a:pt x="2502107" y="2436758"/>
                  </a:lnTo>
                  <a:lnTo>
                    <a:pt x="2463669" y="2460998"/>
                  </a:lnTo>
                  <a:lnTo>
                    <a:pt x="2424515" y="2484181"/>
                  </a:lnTo>
                  <a:lnTo>
                    <a:pt x="2384664" y="2506286"/>
                  </a:lnTo>
                  <a:lnTo>
                    <a:pt x="2344135" y="2527293"/>
                  </a:lnTo>
                  <a:lnTo>
                    <a:pt x="2302951" y="2547183"/>
                  </a:lnTo>
                  <a:lnTo>
                    <a:pt x="2261129" y="2565934"/>
                  </a:lnTo>
                  <a:lnTo>
                    <a:pt x="2218691" y="2583528"/>
                  </a:lnTo>
                  <a:lnTo>
                    <a:pt x="2175656" y="2599943"/>
                  </a:lnTo>
                  <a:lnTo>
                    <a:pt x="2132045" y="2615161"/>
                  </a:lnTo>
                  <a:lnTo>
                    <a:pt x="2087877" y="2629160"/>
                  </a:lnTo>
                  <a:lnTo>
                    <a:pt x="2043173" y="2641922"/>
                  </a:lnTo>
                  <a:lnTo>
                    <a:pt x="1997952" y="2653425"/>
                  </a:lnTo>
                  <a:lnTo>
                    <a:pt x="1952235" y="2663650"/>
                  </a:lnTo>
                  <a:lnTo>
                    <a:pt x="1906041" y="2672576"/>
                  </a:lnTo>
                  <a:lnTo>
                    <a:pt x="1859391" y="2680185"/>
                  </a:lnTo>
                  <a:lnTo>
                    <a:pt x="1812305" y="2686455"/>
                  </a:lnTo>
                  <a:lnTo>
                    <a:pt x="1764803" y="2691366"/>
                  </a:lnTo>
                  <a:lnTo>
                    <a:pt x="1716905" y="2694899"/>
                  </a:lnTo>
                  <a:lnTo>
                    <a:pt x="1668630" y="2697034"/>
                  </a:lnTo>
                  <a:lnTo>
                    <a:pt x="1619999" y="2697750"/>
                  </a:lnTo>
                  <a:lnTo>
                    <a:pt x="1571369" y="2697034"/>
                  </a:lnTo>
                  <a:lnTo>
                    <a:pt x="1523094" y="2694899"/>
                  </a:lnTo>
                  <a:lnTo>
                    <a:pt x="1475196" y="2691366"/>
                  </a:lnTo>
                  <a:lnTo>
                    <a:pt x="1427694" y="2686455"/>
                  </a:lnTo>
                  <a:lnTo>
                    <a:pt x="1380608" y="2680185"/>
                  </a:lnTo>
                  <a:lnTo>
                    <a:pt x="1333958" y="2672576"/>
                  </a:lnTo>
                  <a:lnTo>
                    <a:pt x="1287764" y="2663650"/>
                  </a:lnTo>
                  <a:lnTo>
                    <a:pt x="1242047" y="2653425"/>
                  </a:lnTo>
                  <a:lnTo>
                    <a:pt x="1196826" y="2641922"/>
                  </a:lnTo>
                  <a:lnTo>
                    <a:pt x="1152122" y="2629160"/>
                  </a:lnTo>
                  <a:lnTo>
                    <a:pt x="1107954" y="2615161"/>
                  </a:lnTo>
                  <a:lnTo>
                    <a:pt x="1064343" y="2599943"/>
                  </a:lnTo>
                  <a:lnTo>
                    <a:pt x="1021308" y="2583528"/>
                  </a:lnTo>
                  <a:lnTo>
                    <a:pt x="978870" y="2565934"/>
                  </a:lnTo>
                  <a:lnTo>
                    <a:pt x="937048" y="2547183"/>
                  </a:lnTo>
                  <a:lnTo>
                    <a:pt x="895863" y="2527293"/>
                  </a:lnTo>
                  <a:lnTo>
                    <a:pt x="855335" y="2506286"/>
                  </a:lnTo>
                  <a:lnTo>
                    <a:pt x="815484" y="2484181"/>
                  </a:lnTo>
                  <a:lnTo>
                    <a:pt x="776330" y="2460998"/>
                  </a:lnTo>
                  <a:lnTo>
                    <a:pt x="737892" y="2436758"/>
                  </a:lnTo>
                  <a:lnTo>
                    <a:pt x="700192" y="2411479"/>
                  </a:lnTo>
                  <a:lnTo>
                    <a:pt x="663248" y="2385184"/>
                  </a:lnTo>
                  <a:lnTo>
                    <a:pt x="627082" y="2357890"/>
                  </a:lnTo>
                  <a:lnTo>
                    <a:pt x="591713" y="2329619"/>
                  </a:lnTo>
                  <a:lnTo>
                    <a:pt x="557160" y="2300391"/>
                  </a:lnTo>
                  <a:lnTo>
                    <a:pt x="523445" y="2270225"/>
                  </a:lnTo>
                  <a:lnTo>
                    <a:pt x="490588" y="2239142"/>
                  </a:lnTo>
                  <a:lnTo>
                    <a:pt x="458607" y="2207161"/>
                  </a:lnTo>
                  <a:lnTo>
                    <a:pt x="427524" y="2174304"/>
                  </a:lnTo>
                  <a:lnTo>
                    <a:pt x="397358" y="2140589"/>
                  </a:lnTo>
                  <a:lnTo>
                    <a:pt x="368130" y="2106036"/>
                  </a:lnTo>
                  <a:lnTo>
                    <a:pt x="339859" y="2070667"/>
                  </a:lnTo>
                  <a:lnTo>
                    <a:pt x="312565" y="2034501"/>
                  </a:lnTo>
                  <a:lnTo>
                    <a:pt x="286270" y="1997557"/>
                  </a:lnTo>
                  <a:lnTo>
                    <a:pt x="260991" y="1959857"/>
                  </a:lnTo>
                  <a:lnTo>
                    <a:pt x="236751" y="1921419"/>
                  </a:lnTo>
                  <a:lnTo>
                    <a:pt x="213568" y="1882265"/>
                  </a:lnTo>
                  <a:lnTo>
                    <a:pt x="191463" y="1842414"/>
                  </a:lnTo>
                  <a:lnTo>
                    <a:pt x="170456" y="1801885"/>
                  </a:lnTo>
                  <a:lnTo>
                    <a:pt x="150566" y="1760701"/>
                  </a:lnTo>
                  <a:lnTo>
                    <a:pt x="131815" y="1718879"/>
                  </a:lnTo>
                  <a:lnTo>
                    <a:pt x="114221" y="1676441"/>
                  </a:lnTo>
                  <a:lnTo>
                    <a:pt x="97806" y="1633406"/>
                  </a:lnTo>
                  <a:lnTo>
                    <a:pt x="82588" y="1589795"/>
                  </a:lnTo>
                  <a:lnTo>
                    <a:pt x="68589" y="1545627"/>
                  </a:lnTo>
                  <a:lnTo>
                    <a:pt x="55827" y="1500923"/>
                  </a:lnTo>
                  <a:lnTo>
                    <a:pt x="44324" y="1455702"/>
                  </a:lnTo>
                  <a:lnTo>
                    <a:pt x="34099" y="1409985"/>
                  </a:lnTo>
                  <a:lnTo>
                    <a:pt x="25173" y="1363791"/>
                  </a:lnTo>
                  <a:lnTo>
                    <a:pt x="17564" y="1317141"/>
                  </a:lnTo>
                  <a:lnTo>
                    <a:pt x="11295" y="1270055"/>
                  </a:lnTo>
                  <a:lnTo>
                    <a:pt x="6383" y="1222553"/>
                  </a:lnTo>
                  <a:lnTo>
                    <a:pt x="2850" y="1174655"/>
                  </a:lnTo>
                  <a:lnTo>
                    <a:pt x="715" y="1126380"/>
                  </a:lnTo>
                  <a:lnTo>
                    <a:pt x="0" y="1077750"/>
                  </a:lnTo>
                </a:path>
              </a:pathLst>
            </a:custGeom>
            <a:ln w="761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4725" y="1232306"/>
            <a:ext cx="5427980" cy="366966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76530" indent="-164465">
              <a:lnSpc>
                <a:spcPct val="100000"/>
              </a:lnSpc>
              <a:spcBef>
                <a:spcPts val="455"/>
              </a:spcBef>
              <a:buAutoNum type="arabicPeriod"/>
              <a:tabLst>
                <a:tab pos="177165" algn="l"/>
              </a:tabLst>
            </a:pPr>
            <a:r>
              <a:rPr sz="1400" b="1" spc="80" dirty="0">
                <a:solidFill>
                  <a:srgbClr val="FFFFFF"/>
                </a:solidFill>
                <a:latin typeface="Calibri"/>
                <a:cs typeface="Calibri"/>
              </a:rPr>
              <a:t>INTRODUKTION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b="1" spc="85" dirty="0">
                <a:solidFill>
                  <a:srgbClr val="EAD1DC"/>
                </a:solidFill>
                <a:latin typeface="Calibri"/>
                <a:cs typeface="Calibri"/>
              </a:rPr>
              <a:t>LÆNGDE:</a:t>
            </a:r>
            <a:r>
              <a:rPr sz="1100" b="1" spc="3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60" dirty="0">
                <a:solidFill>
                  <a:srgbClr val="EAD1DC"/>
                </a:solidFill>
                <a:latin typeface="Calibri"/>
                <a:cs typeface="Calibri"/>
              </a:rPr>
              <a:t>Ca.</a:t>
            </a:r>
            <a:r>
              <a:rPr sz="1100" b="1" spc="35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-145" dirty="0">
                <a:solidFill>
                  <a:srgbClr val="EAD1DC"/>
                </a:solidFill>
                <a:latin typeface="Calibri"/>
                <a:cs typeface="Calibri"/>
              </a:rPr>
              <a:t>1</a:t>
            </a:r>
            <a:r>
              <a:rPr sz="1100" b="1" spc="3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-20" dirty="0">
                <a:solidFill>
                  <a:srgbClr val="EAD1DC"/>
                </a:solidFill>
                <a:latin typeface="Calibri"/>
                <a:cs typeface="Calibri"/>
              </a:rPr>
              <a:t>side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 dirty="0">
              <a:latin typeface="Calibri"/>
              <a:cs typeface="Calibri"/>
            </a:endParaRPr>
          </a:p>
          <a:p>
            <a:pPr marL="210185" indent="-198120">
              <a:lnSpc>
                <a:spcPct val="100000"/>
              </a:lnSpc>
              <a:buFont typeface="Calibri"/>
              <a:buAutoNum type="arabicPeriod" startAt="2"/>
              <a:tabLst>
                <a:tab pos="210820" algn="l"/>
              </a:tabLst>
            </a:pP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Fremlæggelse</a:t>
            </a:r>
            <a:r>
              <a:rPr sz="1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af</a:t>
            </a:r>
            <a:r>
              <a:rPr sz="1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1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Calibri"/>
                <a:cs typeface="Calibri"/>
              </a:rPr>
              <a:t>TEORI</a:t>
            </a:r>
            <a:r>
              <a:rPr sz="140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til</a:t>
            </a:r>
            <a:r>
              <a:rPr sz="1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forstå</a:t>
            </a:r>
            <a:r>
              <a:rPr sz="1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4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diskutere</a:t>
            </a:r>
            <a:r>
              <a:rPr sz="1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fund</a:t>
            </a:r>
            <a:r>
              <a:rPr sz="14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med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b="1" spc="85" dirty="0">
                <a:solidFill>
                  <a:srgbClr val="EAD1DC"/>
                </a:solidFill>
                <a:latin typeface="Calibri"/>
                <a:cs typeface="Calibri"/>
              </a:rPr>
              <a:t>LÆNGDE:</a:t>
            </a:r>
            <a:r>
              <a:rPr sz="1100" b="1" spc="3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60" dirty="0">
                <a:solidFill>
                  <a:srgbClr val="EAD1DC"/>
                </a:solidFill>
                <a:latin typeface="Calibri"/>
                <a:cs typeface="Calibri"/>
              </a:rPr>
              <a:t>Ca.</a:t>
            </a:r>
            <a:r>
              <a:rPr sz="1100" b="1" spc="35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-145" dirty="0">
                <a:solidFill>
                  <a:srgbClr val="EAD1DC"/>
                </a:solidFill>
                <a:latin typeface="Calibri"/>
                <a:cs typeface="Calibri"/>
              </a:rPr>
              <a:t>1</a:t>
            </a:r>
            <a:r>
              <a:rPr sz="1100" b="1" spc="3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-20" dirty="0">
                <a:solidFill>
                  <a:srgbClr val="EAD1DC"/>
                </a:solidFill>
                <a:latin typeface="Calibri"/>
                <a:cs typeface="Calibri"/>
              </a:rPr>
              <a:t>side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 dirty="0">
              <a:latin typeface="Calibri"/>
              <a:cs typeface="Calibri"/>
            </a:endParaRPr>
          </a:p>
          <a:p>
            <a:pPr marL="208279" indent="-196215">
              <a:lnSpc>
                <a:spcPct val="100000"/>
              </a:lnSpc>
              <a:buFont typeface="Calibri"/>
              <a:buAutoNum type="arabicPeriod" startAt="3"/>
              <a:tabLst>
                <a:tab pos="208915" algn="l"/>
              </a:tabLst>
            </a:pP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Fremlæggelse</a:t>
            </a:r>
            <a:r>
              <a:rPr sz="1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af</a:t>
            </a:r>
            <a:r>
              <a:rPr sz="1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argumentation</a:t>
            </a:r>
            <a:r>
              <a:rPr sz="1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90" dirty="0">
                <a:solidFill>
                  <a:srgbClr val="FFFFFF"/>
                </a:solidFill>
                <a:latin typeface="Calibri"/>
                <a:cs typeface="Calibri"/>
              </a:rPr>
              <a:t>METODEVALG</a:t>
            </a:r>
            <a:r>
              <a:rPr sz="14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14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400" b="1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400" b="1" spc="80" dirty="0">
                <a:solidFill>
                  <a:srgbClr val="FFFFFF"/>
                </a:solidFill>
                <a:latin typeface="Calibri"/>
                <a:cs typeface="Calibri"/>
              </a:rPr>
              <a:t>BRUG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b="1" spc="85" dirty="0">
                <a:solidFill>
                  <a:srgbClr val="EAD1DC"/>
                </a:solidFill>
                <a:latin typeface="Calibri"/>
                <a:cs typeface="Calibri"/>
              </a:rPr>
              <a:t>LÆNGDE:</a:t>
            </a:r>
            <a:r>
              <a:rPr sz="1100" b="1" spc="3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60" dirty="0">
                <a:solidFill>
                  <a:srgbClr val="EAD1DC"/>
                </a:solidFill>
                <a:latin typeface="Calibri"/>
                <a:cs typeface="Calibri"/>
              </a:rPr>
              <a:t>Ca.</a:t>
            </a:r>
            <a:r>
              <a:rPr sz="1100" b="1" spc="35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-145" dirty="0">
                <a:solidFill>
                  <a:srgbClr val="EAD1DC"/>
                </a:solidFill>
                <a:latin typeface="Calibri"/>
                <a:cs typeface="Calibri"/>
              </a:rPr>
              <a:t>1</a:t>
            </a:r>
            <a:r>
              <a:rPr sz="1100" b="1" spc="3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-20" dirty="0">
                <a:solidFill>
                  <a:srgbClr val="EAD1DC"/>
                </a:solidFill>
                <a:latin typeface="Calibri"/>
                <a:cs typeface="Calibri"/>
              </a:rPr>
              <a:t>side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 dirty="0">
              <a:latin typeface="Calibri"/>
              <a:cs typeface="Calibri"/>
            </a:endParaRPr>
          </a:p>
          <a:p>
            <a:pPr marL="209550" indent="-197485">
              <a:lnSpc>
                <a:spcPct val="100000"/>
              </a:lnSpc>
              <a:buAutoNum type="arabicPeriod" startAt="4"/>
              <a:tabLst>
                <a:tab pos="210185" algn="l"/>
              </a:tabLst>
            </a:pPr>
            <a:r>
              <a:rPr sz="1400" b="1" spc="100" dirty="0">
                <a:solidFill>
                  <a:srgbClr val="FFFFFF"/>
                </a:solidFill>
                <a:latin typeface="Calibri"/>
                <a:cs typeface="Calibri"/>
              </a:rPr>
              <a:t>ANALYSE</a:t>
            </a:r>
            <a:r>
              <a:rPr sz="1400" b="1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af</a:t>
            </a:r>
            <a:r>
              <a:rPr sz="14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jeres</a:t>
            </a:r>
            <a:r>
              <a:rPr sz="14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empiri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b="1" spc="85" dirty="0">
                <a:solidFill>
                  <a:srgbClr val="EAD1DC"/>
                </a:solidFill>
                <a:latin typeface="Calibri"/>
                <a:cs typeface="Calibri"/>
              </a:rPr>
              <a:t>LÆNGDE:</a:t>
            </a:r>
            <a:r>
              <a:rPr sz="1100" b="1" spc="75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60" dirty="0">
                <a:solidFill>
                  <a:srgbClr val="EAD1DC"/>
                </a:solidFill>
                <a:latin typeface="Calibri"/>
                <a:cs typeface="Calibri"/>
              </a:rPr>
              <a:t>Ca.</a:t>
            </a:r>
            <a:r>
              <a:rPr sz="1100" b="1" spc="8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50" dirty="0">
                <a:solidFill>
                  <a:srgbClr val="EAD1DC"/>
                </a:solidFill>
                <a:latin typeface="Calibri"/>
                <a:cs typeface="Calibri"/>
              </a:rPr>
              <a:t>4-</a:t>
            </a:r>
            <a:r>
              <a:rPr sz="1100" b="1" spc="65" dirty="0">
                <a:solidFill>
                  <a:srgbClr val="EAD1DC"/>
                </a:solidFill>
                <a:latin typeface="Calibri"/>
                <a:cs typeface="Calibri"/>
              </a:rPr>
              <a:t>5</a:t>
            </a:r>
            <a:r>
              <a:rPr sz="1100" b="1" spc="75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EAD1DC"/>
                </a:solidFill>
                <a:latin typeface="Calibri"/>
                <a:cs typeface="Calibri"/>
              </a:rPr>
              <a:t>sider</a:t>
            </a:r>
            <a:r>
              <a:rPr sz="1100" b="1" spc="80" dirty="0">
                <a:solidFill>
                  <a:srgbClr val="EAD1DC"/>
                </a:solidFill>
                <a:latin typeface="Calibri"/>
                <a:cs typeface="Calibri"/>
              </a:rPr>
              <a:t> (⅔ </a:t>
            </a:r>
            <a:r>
              <a:rPr sz="1100" b="1" dirty="0">
                <a:solidFill>
                  <a:srgbClr val="EAD1DC"/>
                </a:solidFill>
                <a:latin typeface="Calibri"/>
                <a:cs typeface="Calibri"/>
              </a:rPr>
              <a:t>af</a:t>
            </a:r>
            <a:r>
              <a:rPr sz="1100" b="1" spc="75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EAD1DC"/>
                </a:solidFill>
                <a:latin typeface="Calibri"/>
                <a:cs typeface="Calibri"/>
              </a:rPr>
              <a:t>hele</a:t>
            </a:r>
            <a:r>
              <a:rPr sz="1100" b="1" spc="8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50" dirty="0">
                <a:solidFill>
                  <a:srgbClr val="EAD1DC"/>
                </a:solidFill>
                <a:latin typeface="Calibri"/>
                <a:cs typeface="Calibri"/>
              </a:rPr>
              <a:t>opgavens</a:t>
            </a:r>
            <a:r>
              <a:rPr sz="1100" b="1" spc="8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EAD1DC"/>
                </a:solidFill>
                <a:latin typeface="Calibri"/>
                <a:cs typeface="Calibri"/>
              </a:rPr>
              <a:t>længde)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 dirty="0">
              <a:latin typeface="Calibri"/>
              <a:cs typeface="Calibri"/>
            </a:endParaRPr>
          </a:p>
          <a:p>
            <a:pPr marL="211454" indent="-199390">
              <a:lnSpc>
                <a:spcPct val="100000"/>
              </a:lnSpc>
              <a:buAutoNum type="arabicPeriod" startAt="5"/>
              <a:tabLst>
                <a:tab pos="212090" algn="l"/>
              </a:tabLst>
            </a:pPr>
            <a:r>
              <a:rPr sz="1400" b="1" spc="105" dirty="0">
                <a:solidFill>
                  <a:srgbClr val="FFFFFF"/>
                </a:solidFill>
                <a:latin typeface="Calibri"/>
                <a:cs typeface="Calibri"/>
              </a:rPr>
              <a:t>DISKUSSION</a:t>
            </a:r>
            <a:r>
              <a:rPr sz="1400" b="1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af</a:t>
            </a:r>
            <a:r>
              <a:rPr sz="1400" spc="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jeres</a:t>
            </a:r>
            <a:r>
              <a:rPr sz="14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analytiske</a:t>
            </a:r>
            <a:r>
              <a:rPr sz="1400" spc="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fund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sz="1100" b="1" spc="85" dirty="0">
                <a:solidFill>
                  <a:srgbClr val="EAD1DC"/>
                </a:solidFill>
                <a:latin typeface="Calibri"/>
                <a:cs typeface="Calibri"/>
              </a:rPr>
              <a:t>LÆNGDE:</a:t>
            </a:r>
            <a:r>
              <a:rPr sz="1100" b="1" spc="3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60" dirty="0">
                <a:solidFill>
                  <a:srgbClr val="EAD1DC"/>
                </a:solidFill>
                <a:latin typeface="Calibri"/>
                <a:cs typeface="Calibri"/>
              </a:rPr>
              <a:t>Ca.</a:t>
            </a:r>
            <a:r>
              <a:rPr sz="1100" b="1" spc="3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-25" dirty="0">
                <a:solidFill>
                  <a:srgbClr val="EAD1DC"/>
                </a:solidFill>
                <a:latin typeface="Calibri"/>
                <a:cs typeface="Calibri"/>
              </a:rPr>
              <a:t>1-</a:t>
            </a:r>
            <a:r>
              <a:rPr sz="1100" b="1" dirty="0">
                <a:solidFill>
                  <a:srgbClr val="EAD1DC"/>
                </a:solidFill>
                <a:latin typeface="Calibri"/>
                <a:cs typeface="Calibri"/>
              </a:rPr>
              <a:t>2</a:t>
            </a:r>
            <a:r>
              <a:rPr sz="1100" b="1" spc="3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EAD1DC"/>
                </a:solidFill>
                <a:latin typeface="Calibri"/>
                <a:cs typeface="Calibri"/>
              </a:rPr>
              <a:t>sider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 dirty="0">
              <a:latin typeface="Calibri"/>
              <a:cs typeface="Calibri"/>
            </a:endParaRPr>
          </a:p>
          <a:p>
            <a:pPr marL="211454" indent="-199390">
              <a:lnSpc>
                <a:spcPct val="100000"/>
              </a:lnSpc>
              <a:buAutoNum type="arabicPeriod" startAt="6"/>
              <a:tabLst>
                <a:tab pos="212090" algn="l"/>
              </a:tabLst>
            </a:pPr>
            <a:r>
              <a:rPr sz="1400" b="1" spc="85" dirty="0">
                <a:solidFill>
                  <a:srgbClr val="FFFFFF"/>
                </a:solidFill>
                <a:latin typeface="Calibri"/>
                <a:cs typeface="Calibri"/>
              </a:rPr>
              <a:t>KONKLUSION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00" b="1" spc="85" dirty="0">
                <a:solidFill>
                  <a:srgbClr val="EAD1DC"/>
                </a:solidFill>
                <a:latin typeface="Calibri"/>
                <a:cs typeface="Calibri"/>
              </a:rPr>
              <a:t>LÆNGDE:</a:t>
            </a:r>
            <a:r>
              <a:rPr sz="1100" b="1" spc="3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60" dirty="0">
                <a:solidFill>
                  <a:srgbClr val="EAD1DC"/>
                </a:solidFill>
                <a:latin typeface="Calibri"/>
                <a:cs typeface="Calibri"/>
              </a:rPr>
              <a:t>Ca.</a:t>
            </a:r>
            <a:r>
              <a:rPr sz="1100" b="1" spc="35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55" dirty="0">
                <a:solidFill>
                  <a:srgbClr val="EAD1DC"/>
                </a:solidFill>
                <a:latin typeface="Calibri"/>
                <a:cs typeface="Calibri"/>
              </a:rPr>
              <a:t>0,5</a:t>
            </a:r>
            <a:r>
              <a:rPr sz="1100" b="1" spc="35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100" b="1" spc="-20" dirty="0">
                <a:solidFill>
                  <a:srgbClr val="EAD1DC"/>
                </a:solidFill>
                <a:latin typeface="Calibri"/>
                <a:cs typeface="Calibri"/>
              </a:rPr>
              <a:t>side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925" y="528210"/>
            <a:ext cx="4429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5" dirty="0"/>
              <a:t>OPGAVENS</a:t>
            </a:r>
            <a:r>
              <a:rPr spc="90" dirty="0"/>
              <a:t> </a:t>
            </a:r>
            <a:r>
              <a:rPr spc="229" dirty="0"/>
              <a:t>OPBYGNING</a:t>
            </a:r>
          </a:p>
        </p:txBody>
      </p:sp>
      <p:sp>
        <p:nvSpPr>
          <p:cNvPr id="8" name="object 8"/>
          <p:cNvSpPr/>
          <p:nvPr/>
        </p:nvSpPr>
        <p:spPr>
          <a:xfrm>
            <a:off x="6436950" y="0"/>
            <a:ext cx="2707640" cy="2517775"/>
          </a:xfrm>
          <a:custGeom>
            <a:avLst/>
            <a:gdLst/>
            <a:ahLst/>
            <a:cxnLst/>
            <a:rect l="l" t="t" r="r" b="b"/>
            <a:pathLst>
              <a:path w="2707640" h="2517775">
                <a:moveTo>
                  <a:pt x="1439999" y="2517750"/>
                </a:moveTo>
                <a:lnTo>
                  <a:pt x="1391501" y="2516948"/>
                </a:lnTo>
                <a:lnTo>
                  <a:pt x="1343403" y="2514561"/>
                </a:lnTo>
                <a:lnTo>
                  <a:pt x="1295733" y="2510613"/>
                </a:lnTo>
                <a:lnTo>
                  <a:pt x="1248514" y="2505130"/>
                </a:lnTo>
                <a:lnTo>
                  <a:pt x="1201772" y="2498136"/>
                </a:lnTo>
                <a:lnTo>
                  <a:pt x="1155533" y="2489657"/>
                </a:lnTo>
                <a:lnTo>
                  <a:pt x="1109821" y="2479718"/>
                </a:lnTo>
                <a:lnTo>
                  <a:pt x="1064661" y="2468345"/>
                </a:lnTo>
                <a:lnTo>
                  <a:pt x="1020080" y="2455562"/>
                </a:lnTo>
                <a:lnTo>
                  <a:pt x="976102" y="2441394"/>
                </a:lnTo>
                <a:lnTo>
                  <a:pt x="932752" y="2425868"/>
                </a:lnTo>
                <a:lnTo>
                  <a:pt x="890056" y="2409008"/>
                </a:lnTo>
                <a:lnTo>
                  <a:pt x="848038" y="2390839"/>
                </a:lnTo>
                <a:lnTo>
                  <a:pt x="806724" y="2371386"/>
                </a:lnTo>
                <a:lnTo>
                  <a:pt x="766139" y="2350675"/>
                </a:lnTo>
                <a:lnTo>
                  <a:pt x="726309" y="2328732"/>
                </a:lnTo>
                <a:lnTo>
                  <a:pt x="687258" y="2305580"/>
                </a:lnTo>
                <a:lnTo>
                  <a:pt x="649012" y="2281245"/>
                </a:lnTo>
                <a:lnTo>
                  <a:pt x="611595" y="2255753"/>
                </a:lnTo>
                <a:lnTo>
                  <a:pt x="575034" y="2229129"/>
                </a:lnTo>
                <a:lnTo>
                  <a:pt x="539353" y="2201398"/>
                </a:lnTo>
                <a:lnTo>
                  <a:pt x="504577" y="2172584"/>
                </a:lnTo>
                <a:lnTo>
                  <a:pt x="470733" y="2142714"/>
                </a:lnTo>
                <a:lnTo>
                  <a:pt x="437844" y="2111813"/>
                </a:lnTo>
                <a:lnTo>
                  <a:pt x="405936" y="2079905"/>
                </a:lnTo>
                <a:lnTo>
                  <a:pt x="375035" y="2047016"/>
                </a:lnTo>
                <a:lnTo>
                  <a:pt x="345165" y="2013172"/>
                </a:lnTo>
                <a:lnTo>
                  <a:pt x="316351" y="1978396"/>
                </a:lnTo>
                <a:lnTo>
                  <a:pt x="288620" y="1942715"/>
                </a:lnTo>
                <a:lnTo>
                  <a:pt x="261996" y="1906154"/>
                </a:lnTo>
                <a:lnTo>
                  <a:pt x="236504" y="1868737"/>
                </a:lnTo>
                <a:lnTo>
                  <a:pt x="212169" y="1830491"/>
                </a:lnTo>
                <a:lnTo>
                  <a:pt x="189017" y="1791440"/>
                </a:lnTo>
                <a:lnTo>
                  <a:pt x="167074" y="1751610"/>
                </a:lnTo>
                <a:lnTo>
                  <a:pt x="146363" y="1711025"/>
                </a:lnTo>
                <a:lnTo>
                  <a:pt x="126910" y="1669711"/>
                </a:lnTo>
                <a:lnTo>
                  <a:pt x="108741" y="1627693"/>
                </a:lnTo>
                <a:lnTo>
                  <a:pt x="91881" y="1584997"/>
                </a:lnTo>
                <a:lnTo>
                  <a:pt x="76355" y="1541647"/>
                </a:lnTo>
                <a:lnTo>
                  <a:pt x="62187" y="1497669"/>
                </a:lnTo>
                <a:lnTo>
                  <a:pt x="49404" y="1453088"/>
                </a:lnTo>
                <a:lnTo>
                  <a:pt x="38031" y="1407928"/>
                </a:lnTo>
                <a:lnTo>
                  <a:pt x="28092" y="1362216"/>
                </a:lnTo>
                <a:lnTo>
                  <a:pt x="19613" y="1315977"/>
                </a:lnTo>
                <a:lnTo>
                  <a:pt x="12620" y="1269235"/>
                </a:lnTo>
                <a:lnTo>
                  <a:pt x="7136" y="1222016"/>
                </a:lnTo>
                <a:lnTo>
                  <a:pt x="3188" y="1174346"/>
                </a:lnTo>
                <a:lnTo>
                  <a:pt x="801" y="1126248"/>
                </a:lnTo>
                <a:lnTo>
                  <a:pt x="0" y="1077750"/>
                </a:lnTo>
                <a:lnTo>
                  <a:pt x="801" y="1029251"/>
                </a:lnTo>
                <a:lnTo>
                  <a:pt x="3188" y="981153"/>
                </a:lnTo>
                <a:lnTo>
                  <a:pt x="7136" y="933483"/>
                </a:lnTo>
                <a:lnTo>
                  <a:pt x="12620" y="886264"/>
                </a:lnTo>
                <a:lnTo>
                  <a:pt x="19613" y="839522"/>
                </a:lnTo>
                <a:lnTo>
                  <a:pt x="28092" y="793283"/>
                </a:lnTo>
                <a:lnTo>
                  <a:pt x="38031" y="747571"/>
                </a:lnTo>
                <a:lnTo>
                  <a:pt x="49404" y="702412"/>
                </a:lnTo>
                <a:lnTo>
                  <a:pt x="62187" y="657830"/>
                </a:lnTo>
                <a:lnTo>
                  <a:pt x="76355" y="613852"/>
                </a:lnTo>
                <a:lnTo>
                  <a:pt x="91881" y="570502"/>
                </a:lnTo>
                <a:lnTo>
                  <a:pt x="108741" y="527806"/>
                </a:lnTo>
                <a:lnTo>
                  <a:pt x="126910" y="485788"/>
                </a:lnTo>
                <a:lnTo>
                  <a:pt x="146363" y="444474"/>
                </a:lnTo>
                <a:lnTo>
                  <a:pt x="167074" y="403889"/>
                </a:lnTo>
                <a:lnTo>
                  <a:pt x="189017" y="364059"/>
                </a:lnTo>
                <a:lnTo>
                  <a:pt x="212169" y="325008"/>
                </a:lnTo>
                <a:lnTo>
                  <a:pt x="236504" y="286762"/>
                </a:lnTo>
                <a:lnTo>
                  <a:pt x="261996" y="249345"/>
                </a:lnTo>
                <a:lnTo>
                  <a:pt x="288620" y="212784"/>
                </a:lnTo>
                <a:lnTo>
                  <a:pt x="316351" y="177103"/>
                </a:lnTo>
                <a:lnTo>
                  <a:pt x="345165" y="142328"/>
                </a:lnTo>
                <a:lnTo>
                  <a:pt x="375035" y="108483"/>
                </a:lnTo>
                <a:lnTo>
                  <a:pt x="405936" y="75594"/>
                </a:lnTo>
                <a:lnTo>
                  <a:pt x="437844" y="43686"/>
                </a:lnTo>
                <a:lnTo>
                  <a:pt x="470733" y="12785"/>
                </a:lnTo>
                <a:lnTo>
                  <a:pt x="485219" y="0"/>
                </a:lnTo>
                <a:lnTo>
                  <a:pt x="2394779" y="0"/>
                </a:lnTo>
                <a:lnTo>
                  <a:pt x="2458233" y="59516"/>
                </a:lnTo>
                <a:lnTo>
                  <a:pt x="2492783" y="95279"/>
                </a:lnTo>
                <a:lnTo>
                  <a:pt x="2525975" y="132094"/>
                </a:lnTo>
                <a:lnTo>
                  <a:pt x="2557792" y="169921"/>
                </a:lnTo>
                <a:lnTo>
                  <a:pt x="2588217" y="208719"/>
                </a:lnTo>
                <a:lnTo>
                  <a:pt x="2617234" y="248450"/>
                </a:lnTo>
                <a:lnTo>
                  <a:pt x="2644826" y="289074"/>
                </a:lnTo>
                <a:lnTo>
                  <a:pt x="2670978" y="330551"/>
                </a:lnTo>
                <a:lnTo>
                  <a:pt x="2695672" y="372841"/>
                </a:lnTo>
                <a:lnTo>
                  <a:pt x="2707049" y="393942"/>
                </a:lnTo>
                <a:lnTo>
                  <a:pt x="2707049" y="1762275"/>
                </a:lnTo>
                <a:lnTo>
                  <a:pt x="2667830" y="1830491"/>
                </a:lnTo>
                <a:lnTo>
                  <a:pt x="2643495" y="1868737"/>
                </a:lnTo>
                <a:lnTo>
                  <a:pt x="2618003" y="1906154"/>
                </a:lnTo>
                <a:lnTo>
                  <a:pt x="2591379" y="1942715"/>
                </a:lnTo>
                <a:lnTo>
                  <a:pt x="2563648" y="1978396"/>
                </a:lnTo>
                <a:lnTo>
                  <a:pt x="2534834" y="2013172"/>
                </a:lnTo>
                <a:lnTo>
                  <a:pt x="2504964" y="2047016"/>
                </a:lnTo>
                <a:lnTo>
                  <a:pt x="2474063" y="2079905"/>
                </a:lnTo>
                <a:lnTo>
                  <a:pt x="2442155" y="2111813"/>
                </a:lnTo>
                <a:lnTo>
                  <a:pt x="2409266" y="2142714"/>
                </a:lnTo>
                <a:lnTo>
                  <a:pt x="2375421" y="2172584"/>
                </a:lnTo>
                <a:lnTo>
                  <a:pt x="2340646" y="2201398"/>
                </a:lnTo>
                <a:lnTo>
                  <a:pt x="2304965" y="2229129"/>
                </a:lnTo>
                <a:lnTo>
                  <a:pt x="2268404" y="2255753"/>
                </a:lnTo>
                <a:lnTo>
                  <a:pt x="2230987" y="2281245"/>
                </a:lnTo>
                <a:lnTo>
                  <a:pt x="2192741" y="2305580"/>
                </a:lnTo>
                <a:lnTo>
                  <a:pt x="2153690" y="2328732"/>
                </a:lnTo>
                <a:lnTo>
                  <a:pt x="2113860" y="2350675"/>
                </a:lnTo>
                <a:lnTo>
                  <a:pt x="2073275" y="2371386"/>
                </a:lnTo>
                <a:lnTo>
                  <a:pt x="2031961" y="2390839"/>
                </a:lnTo>
                <a:lnTo>
                  <a:pt x="1989943" y="2409008"/>
                </a:lnTo>
                <a:lnTo>
                  <a:pt x="1947247" y="2425868"/>
                </a:lnTo>
                <a:lnTo>
                  <a:pt x="1903897" y="2441394"/>
                </a:lnTo>
                <a:lnTo>
                  <a:pt x="1859919" y="2455562"/>
                </a:lnTo>
                <a:lnTo>
                  <a:pt x="1815337" y="2468345"/>
                </a:lnTo>
                <a:lnTo>
                  <a:pt x="1770178" y="2479718"/>
                </a:lnTo>
                <a:lnTo>
                  <a:pt x="1724466" y="2489657"/>
                </a:lnTo>
                <a:lnTo>
                  <a:pt x="1678227" y="2498136"/>
                </a:lnTo>
                <a:lnTo>
                  <a:pt x="1631485" y="2505130"/>
                </a:lnTo>
                <a:lnTo>
                  <a:pt x="1584266" y="2510613"/>
                </a:lnTo>
                <a:lnTo>
                  <a:pt x="1536596" y="2514561"/>
                </a:lnTo>
                <a:lnTo>
                  <a:pt x="1488498" y="2516948"/>
                </a:lnTo>
                <a:lnTo>
                  <a:pt x="1439999" y="251775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38976" y="569683"/>
            <a:ext cx="2566670" cy="85407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889000">
              <a:lnSpc>
                <a:spcPct val="100000"/>
              </a:lnSpc>
              <a:spcBef>
                <a:spcPts val="835"/>
              </a:spcBef>
            </a:pPr>
            <a:r>
              <a:rPr sz="1200" b="1" spc="95" dirty="0">
                <a:solidFill>
                  <a:srgbClr val="C17AA0"/>
                </a:solidFill>
                <a:latin typeface="Calibri"/>
                <a:cs typeface="Calibri"/>
              </a:rPr>
              <a:t>DETTE</a:t>
            </a:r>
            <a:r>
              <a:rPr sz="1200" b="1" spc="50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200" b="1" spc="85" dirty="0">
                <a:solidFill>
                  <a:srgbClr val="C17AA0"/>
                </a:solidFill>
                <a:latin typeface="Calibri"/>
                <a:cs typeface="Calibri"/>
              </a:rPr>
              <a:t>ER</a:t>
            </a:r>
            <a:r>
              <a:rPr sz="1200" b="1" spc="50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200" b="1" spc="65" dirty="0">
                <a:solidFill>
                  <a:srgbClr val="C17AA0"/>
                </a:solidFill>
                <a:latin typeface="Calibri"/>
                <a:cs typeface="Calibri"/>
              </a:rPr>
              <a:t>ET</a:t>
            </a:r>
            <a:endParaRPr sz="1200">
              <a:latin typeface="Calibri"/>
              <a:cs typeface="Calibri"/>
            </a:endParaRPr>
          </a:p>
          <a:p>
            <a:pPr marL="235585" marR="5080" indent="-223520">
              <a:lnSpc>
                <a:spcPct val="151000"/>
              </a:lnSpc>
            </a:pPr>
            <a:r>
              <a:rPr sz="1200" b="1" i="1" spc="100" dirty="0">
                <a:solidFill>
                  <a:srgbClr val="C17AA0"/>
                </a:solidFill>
                <a:latin typeface="Calibri"/>
                <a:cs typeface="Calibri"/>
              </a:rPr>
              <a:t>FORSLAG</a:t>
            </a:r>
            <a:r>
              <a:rPr sz="1200" b="1" i="1" spc="4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200" b="1" i="1" spc="75" dirty="0">
                <a:solidFill>
                  <a:srgbClr val="C17AA0"/>
                </a:solidFill>
                <a:latin typeface="Calibri"/>
                <a:cs typeface="Calibri"/>
              </a:rPr>
              <a:t>TIL</a:t>
            </a:r>
            <a:r>
              <a:rPr sz="1200" b="1" i="1" spc="50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200" b="1" i="1" spc="95" dirty="0">
                <a:solidFill>
                  <a:srgbClr val="C17AA0"/>
                </a:solidFill>
                <a:latin typeface="Calibri"/>
                <a:cs typeface="Calibri"/>
              </a:rPr>
              <a:t>EN</a:t>
            </a:r>
            <a:r>
              <a:rPr sz="1200" b="1" i="1" spc="50" dirty="0">
                <a:solidFill>
                  <a:srgbClr val="C17AA0"/>
                </a:solidFill>
                <a:latin typeface="Calibri"/>
                <a:cs typeface="Calibri"/>
              </a:rPr>
              <a:t> MULIG</a:t>
            </a:r>
            <a:r>
              <a:rPr sz="1200" b="1" i="1" spc="40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200" b="1" spc="60" dirty="0">
                <a:solidFill>
                  <a:srgbClr val="C17AA0"/>
                </a:solidFill>
                <a:latin typeface="Calibri"/>
                <a:cs typeface="Calibri"/>
              </a:rPr>
              <a:t>DISPOSITIO </a:t>
            </a:r>
            <a:r>
              <a:rPr sz="1200" b="1" spc="100" dirty="0">
                <a:solidFill>
                  <a:srgbClr val="C17AA0"/>
                </a:solidFill>
                <a:latin typeface="Calibri"/>
                <a:cs typeface="Calibri"/>
              </a:rPr>
              <a:t>FOR</a:t>
            </a:r>
            <a:r>
              <a:rPr sz="1200" b="1" spc="4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200" b="1" spc="114" dirty="0">
                <a:solidFill>
                  <a:srgbClr val="C17AA0"/>
                </a:solidFill>
                <a:latin typeface="Calibri"/>
                <a:cs typeface="Calibri"/>
              </a:rPr>
              <a:t>JERES</a:t>
            </a:r>
            <a:r>
              <a:rPr sz="1200" b="1" spc="4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200" b="1" spc="70" dirty="0">
                <a:solidFill>
                  <a:srgbClr val="C17AA0"/>
                </a:solidFill>
                <a:latin typeface="Calibri"/>
                <a:cs typeface="Calibri"/>
              </a:rPr>
              <a:t>EKSAMENSOPGAVE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6849" y="3394375"/>
            <a:ext cx="4177148" cy="1672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201687"/>
            <a:ext cx="8154670" cy="37215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5" dirty="0">
                <a:solidFill>
                  <a:srgbClr val="C17AA0"/>
                </a:solidFill>
                <a:latin typeface="Calibri"/>
                <a:cs typeface="Calibri"/>
              </a:rPr>
              <a:t>UDDYBNING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125" dirty="0">
                <a:solidFill>
                  <a:srgbClr val="C17AA0"/>
                </a:solidFill>
                <a:latin typeface="Calibri"/>
                <a:cs typeface="Calibri"/>
              </a:rPr>
              <a:t>AF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90" dirty="0">
                <a:solidFill>
                  <a:srgbClr val="A4C1F4"/>
                </a:solidFill>
                <a:latin typeface="Calibri"/>
                <a:cs typeface="Calibri"/>
              </a:rPr>
              <a:t>INTRODUKTIONEN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 dirty="0">
              <a:latin typeface="Calibri"/>
              <a:cs typeface="Calibri"/>
            </a:endParaRPr>
          </a:p>
          <a:p>
            <a:pPr marL="469265" indent="-329565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400" spc="80" dirty="0">
                <a:solidFill>
                  <a:srgbClr val="666666"/>
                </a:solidFill>
                <a:latin typeface="Calibri"/>
                <a:cs typeface="Calibri"/>
              </a:rPr>
              <a:t>Begynd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med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interessant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anslag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indenfor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dét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felt,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casen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relaterer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sig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til,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5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60" dirty="0" err="1">
                <a:solidFill>
                  <a:srgbClr val="666666"/>
                </a:solidFill>
                <a:latin typeface="Calibri"/>
                <a:cs typeface="Calibri"/>
              </a:rPr>
              <a:t>Noget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 err="1">
                <a:solidFill>
                  <a:srgbClr val="666666"/>
                </a:solidFill>
                <a:latin typeface="Calibri"/>
                <a:cs typeface="Calibri"/>
              </a:rPr>
              <a:t>problematisk</a:t>
            </a:r>
            <a:r>
              <a:rPr lang="da-DK" sz="1400" spc="-10" dirty="0">
                <a:solidFill>
                  <a:srgbClr val="666666"/>
                </a:solidFill>
                <a:latin typeface="Calibri"/>
                <a:cs typeface="Calibri"/>
              </a:rPr>
              <a:t>  &gt; noget der fx har stor mediebevågenhed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5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Noget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ændret/nyt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fænomen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5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En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“tension”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med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bredt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perspektiv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(zoom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ud)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på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samfundsmæssigt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aspekt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af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din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case</a:t>
            </a:r>
            <a:endParaRPr sz="1400" dirty="0">
              <a:latin typeface="Calibri"/>
              <a:cs typeface="Calibri"/>
            </a:endParaRPr>
          </a:p>
          <a:p>
            <a:pPr marL="469265" indent="-373380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Din</a:t>
            </a:r>
            <a:r>
              <a:rPr sz="1400" spc="2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case,</a:t>
            </a:r>
            <a:r>
              <a:rPr sz="1400" spc="2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dvs.</a:t>
            </a:r>
            <a:r>
              <a:rPr sz="1400" spc="21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</a:t>
            </a:r>
            <a:r>
              <a:rPr sz="1400" spc="2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smallere</a:t>
            </a:r>
            <a:r>
              <a:rPr sz="1400" spc="2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perspektiv</a:t>
            </a:r>
            <a:r>
              <a:rPr sz="1400" spc="21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(zoom</a:t>
            </a:r>
            <a:r>
              <a:rPr sz="1400" spc="2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66666"/>
                </a:solidFill>
                <a:latin typeface="Calibri"/>
                <a:cs typeface="Calibri"/>
              </a:rPr>
              <a:t>ind)</a:t>
            </a:r>
            <a:endParaRPr sz="1400" dirty="0">
              <a:latin typeface="Calibri"/>
              <a:cs typeface="Calibri"/>
            </a:endParaRPr>
          </a:p>
          <a:p>
            <a:pPr marL="469265" indent="-368300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Gruppens</a:t>
            </a:r>
            <a:r>
              <a:rPr sz="1400" spc="2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forskningsspørgsmål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2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felt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2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dernæst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dit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individuelle</a:t>
            </a:r>
            <a:r>
              <a:rPr sz="1400" spc="2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666666"/>
                </a:solidFill>
                <a:latin typeface="Calibri"/>
                <a:cs typeface="Calibri"/>
              </a:rPr>
              <a:t>spørgsmål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5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Bemærk: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Arbejdsspørgsmål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skal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65" dirty="0">
                <a:solidFill>
                  <a:srgbClr val="666666"/>
                </a:solidFill>
                <a:latin typeface="Calibri"/>
                <a:cs typeface="Calibri"/>
              </a:rPr>
              <a:t>ikke</a:t>
            </a:r>
            <a:r>
              <a:rPr sz="1400" i="1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listes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opgaven</a:t>
            </a:r>
            <a:endParaRPr sz="1400" dirty="0">
              <a:latin typeface="Calibri"/>
              <a:cs typeface="Calibri"/>
            </a:endParaRPr>
          </a:p>
          <a:p>
            <a:pPr marL="469265" indent="-374015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400" dirty="0" err="1">
                <a:solidFill>
                  <a:srgbClr val="666666"/>
                </a:solidFill>
                <a:latin typeface="Calibri"/>
                <a:cs typeface="Calibri"/>
              </a:rPr>
              <a:t>Kort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udlægning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af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 err="1">
                <a:solidFill>
                  <a:srgbClr val="666666"/>
                </a:solidFill>
                <a:latin typeface="Calibri"/>
                <a:cs typeface="Calibri"/>
              </a:rPr>
              <a:t>anvendt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 err="1">
                <a:solidFill>
                  <a:srgbClr val="666666"/>
                </a:solidFill>
                <a:latin typeface="Calibri"/>
                <a:cs typeface="Calibri"/>
              </a:rPr>
              <a:t>teori</a:t>
            </a:r>
            <a:endParaRPr lang="da-DK" sz="1400" spc="-10" dirty="0">
              <a:solidFill>
                <a:srgbClr val="666666"/>
              </a:solidFill>
              <a:latin typeface="Calibri"/>
              <a:cs typeface="Calibri"/>
            </a:endParaRPr>
          </a:p>
          <a:p>
            <a:pPr marL="469265" indent="-374015">
              <a:spcBef>
                <a:spcPts val="57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lang="da-DK" sz="1400" dirty="0">
                <a:solidFill>
                  <a:srgbClr val="666666"/>
                </a:solidFill>
                <a:latin typeface="Calibri"/>
                <a:cs typeface="Calibri"/>
              </a:rPr>
              <a:t>Kort</a:t>
            </a:r>
            <a:r>
              <a:rPr lang="da-DK"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lang="da-DK" sz="1400" spc="65" dirty="0">
                <a:solidFill>
                  <a:srgbClr val="666666"/>
                </a:solidFill>
                <a:latin typeface="Calibri"/>
                <a:cs typeface="Calibri"/>
              </a:rPr>
              <a:t>udlægning</a:t>
            </a:r>
            <a:r>
              <a:rPr lang="da-DK"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lang="da-DK" sz="1400" dirty="0">
                <a:solidFill>
                  <a:srgbClr val="666666"/>
                </a:solidFill>
                <a:latin typeface="Calibri"/>
                <a:cs typeface="Calibri"/>
              </a:rPr>
              <a:t>af</a:t>
            </a:r>
            <a:r>
              <a:rPr lang="da-DK"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lang="da-DK" sz="1400" dirty="0">
                <a:solidFill>
                  <a:srgbClr val="666666"/>
                </a:solidFill>
                <a:latin typeface="Calibri"/>
                <a:cs typeface="Calibri"/>
              </a:rPr>
              <a:t>anvendt</a:t>
            </a:r>
            <a:r>
              <a:rPr lang="da-DK"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lang="da-DK" sz="1400" spc="-10" dirty="0">
                <a:solidFill>
                  <a:srgbClr val="666666"/>
                </a:solidFill>
                <a:latin typeface="Calibri"/>
                <a:cs typeface="Calibri"/>
              </a:rPr>
              <a:t>metode</a:t>
            </a:r>
            <a:endParaRPr sz="1400" dirty="0">
              <a:latin typeface="Calibri"/>
              <a:cs typeface="Calibri"/>
            </a:endParaRPr>
          </a:p>
          <a:p>
            <a:pPr marL="469265" indent="-374015">
              <a:lnSpc>
                <a:spcPct val="100000"/>
              </a:lnSpc>
              <a:spcBef>
                <a:spcPts val="5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Kort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 udlægning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af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 opgavens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opbygning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5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Her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må</a:t>
            </a:r>
            <a:r>
              <a:rPr sz="1400" i="1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du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gerne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afsløre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din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konklusion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5" dirty="0"/>
              <a:t>OPGAVENS</a:t>
            </a:r>
            <a:r>
              <a:rPr spc="90" dirty="0"/>
              <a:t> </a:t>
            </a:r>
            <a:r>
              <a:rPr spc="229" dirty="0"/>
              <a:t>OPBYGNING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810424" y="172675"/>
            <a:ext cx="2188210" cy="1875155"/>
            <a:chOff x="6810424" y="172675"/>
            <a:chExt cx="2188210" cy="18751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674" y="172675"/>
              <a:ext cx="1804349" cy="18746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0424" y="864400"/>
              <a:ext cx="971999" cy="9719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3324" y="3107900"/>
            <a:ext cx="1514699" cy="15143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8262" y="969750"/>
            <a:ext cx="4807474" cy="4110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7093" y="464859"/>
            <a:ext cx="79502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5" dirty="0">
                <a:solidFill>
                  <a:srgbClr val="666666"/>
                </a:solidFill>
              </a:rPr>
              <a:t>OPBYG</a:t>
            </a:r>
            <a:r>
              <a:rPr spc="95" dirty="0">
                <a:solidFill>
                  <a:srgbClr val="666666"/>
                </a:solidFill>
              </a:rPr>
              <a:t> </a:t>
            </a:r>
            <a:r>
              <a:rPr spc="200" dirty="0">
                <a:solidFill>
                  <a:srgbClr val="666666"/>
                </a:solidFill>
              </a:rPr>
              <a:t>DIN</a:t>
            </a:r>
            <a:r>
              <a:rPr spc="95" dirty="0">
                <a:solidFill>
                  <a:srgbClr val="666666"/>
                </a:solidFill>
              </a:rPr>
              <a:t> </a:t>
            </a:r>
            <a:r>
              <a:rPr spc="229" dirty="0">
                <a:solidFill>
                  <a:srgbClr val="666666"/>
                </a:solidFill>
              </a:rPr>
              <a:t>INTRODUKTION</a:t>
            </a:r>
            <a:r>
              <a:rPr spc="95" dirty="0">
                <a:solidFill>
                  <a:srgbClr val="666666"/>
                </a:solidFill>
              </a:rPr>
              <a:t> </a:t>
            </a:r>
            <a:r>
              <a:rPr spc="220" dirty="0">
                <a:solidFill>
                  <a:srgbClr val="666666"/>
                </a:solidFill>
              </a:rPr>
              <a:t>SOM</a:t>
            </a:r>
            <a:r>
              <a:rPr spc="95" dirty="0">
                <a:solidFill>
                  <a:srgbClr val="666666"/>
                </a:solidFill>
              </a:rPr>
              <a:t> </a:t>
            </a:r>
            <a:r>
              <a:rPr spc="254" dirty="0">
                <a:solidFill>
                  <a:srgbClr val="666666"/>
                </a:solidFill>
              </a:rPr>
              <a:t>EN</a:t>
            </a:r>
            <a:r>
              <a:rPr spc="95" dirty="0">
                <a:solidFill>
                  <a:srgbClr val="666666"/>
                </a:solidFill>
              </a:rPr>
              <a:t> </a:t>
            </a:r>
            <a:r>
              <a:rPr spc="235" dirty="0">
                <a:solidFill>
                  <a:srgbClr val="666666"/>
                </a:solidFill>
              </a:rPr>
              <a:t>TRAGT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15894" y="1260388"/>
            <a:ext cx="855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434343"/>
                </a:solidFill>
                <a:latin typeface="Calibri"/>
                <a:cs typeface="Calibri"/>
              </a:rPr>
              <a:t>ZOOM</a:t>
            </a:r>
            <a:r>
              <a:rPr sz="1400" b="1" spc="5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90" dirty="0">
                <a:solidFill>
                  <a:srgbClr val="434343"/>
                </a:solidFill>
                <a:latin typeface="Calibri"/>
                <a:cs typeface="Calibri"/>
              </a:rPr>
              <a:t>UD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4400" y="4742379"/>
            <a:ext cx="4343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400" b="1" spc="80" dirty="0">
                <a:solidFill>
                  <a:srgbClr val="434343"/>
                </a:solidFill>
                <a:latin typeface="Calibri"/>
                <a:cs typeface="Calibri"/>
              </a:rPr>
              <a:t>KORT </a:t>
            </a:r>
            <a:r>
              <a:rPr sz="1400" b="1" spc="80" dirty="0">
                <a:solidFill>
                  <a:srgbClr val="434343"/>
                </a:solidFill>
                <a:latin typeface="Calibri"/>
                <a:cs typeface="Calibri"/>
              </a:rPr>
              <a:t>METATEKST</a:t>
            </a:r>
            <a:r>
              <a:rPr sz="1400" b="1" spc="9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OM</a:t>
            </a:r>
            <a:r>
              <a:rPr sz="1400" b="1" spc="9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110" dirty="0">
                <a:solidFill>
                  <a:srgbClr val="434343"/>
                </a:solidFill>
                <a:latin typeface="Calibri"/>
                <a:cs typeface="Calibri"/>
              </a:rPr>
              <a:t>OPGAVENS</a:t>
            </a:r>
            <a:r>
              <a:rPr sz="1400" b="1" spc="9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80" dirty="0">
                <a:solidFill>
                  <a:srgbClr val="434343"/>
                </a:solidFill>
                <a:latin typeface="Calibri"/>
                <a:cs typeface="Calibri"/>
              </a:rPr>
              <a:t>OPBYGNING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5657" y="3117662"/>
            <a:ext cx="4691380" cy="508634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094355">
              <a:lnSpc>
                <a:spcPct val="100000"/>
              </a:lnSpc>
              <a:spcBef>
                <a:spcPts val="640"/>
              </a:spcBef>
            </a:pPr>
            <a:r>
              <a:rPr sz="1400" b="1" spc="90" dirty="0">
                <a:solidFill>
                  <a:srgbClr val="434343"/>
                </a:solidFill>
                <a:latin typeface="Calibri"/>
                <a:cs typeface="Calibri"/>
              </a:rPr>
              <a:t>METODE</a:t>
            </a:r>
            <a:r>
              <a:rPr sz="1400" b="1" spc="4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114" dirty="0">
                <a:solidFill>
                  <a:srgbClr val="434343"/>
                </a:solidFill>
                <a:latin typeface="Calibri"/>
                <a:cs typeface="Calibri"/>
              </a:rPr>
              <a:t>OG</a:t>
            </a:r>
            <a:r>
              <a:rPr sz="1400" b="1" spc="5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85" dirty="0">
                <a:solidFill>
                  <a:srgbClr val="434343"/>
                </a:solidFill>
                <a:latin typeface="Calibri"/>
                <a:cs typeface="Calibri"/>
              </a:rPr>
              <a:t>TEORI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000" b="1" spc="65" dirty="0">
                <a:solidFill>
                  <a:srgbClr val="434343"/>
                </a:solidFill>
                <a:latin typeface="Calibri"/>
                <a:cs typeface="Calibri"/>
              </a:rPr>
              <a:t>DVS.</a:t>
            </a:r>
            <a:r>
              <a:rPr sz="1000" b="1" spc="3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000" b="1" spc="85" dirty="0">
                <a:solidFill>
                  <a:srgbClr val="434343"/>
                </a:solidFill>
                <a:latin typeface="Calibri"/>
                <a:cs typeface="Calibri"/>
              </a:rPr>
              <a:t>DET</a:t>
            </a:r>
            <a:r>
              <a:rPr sz="1000" b="1" spc="3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000" b="1" spc="80" dirty="0">
                <a:solidFill>
                  <a:srgbClr val="434343"/>
                </a:solidFill>
                <a:latin typeface="Calibri"/>
                <a:cs typeface="Calibri"/>
              </a:rPr>
              <a:t>DU</a:t>
            </a:r>
            <a:r>
              <a:rPr sz="1000" b="1" spc="3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000" b="1" spc="80" dirty="0">
                <a:solidFill>
                  <a:srgbClr val="434343"/>
                </a:solidFill>
                <a:latin typeface="Calibri"/>
                <a:cs typeface="Calibri"/>
              </a:rPr>
              <a:t>HAR</a:t>
            </a:r>
            <a:r>
              <a:rPr sz="1000" b="1" spc="3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000" b="1" spc="80" dirty="0">
                <a:solidFill>
                  <a:srgbClr val="434343"/>
                </a:solidFill>
                <a:latin typeface="Calibri"/>
                <a:cs typeface="Calibri"/>
              </a:rPr>
              <a:t>BRUGT</a:t>
            </a:r>
            <a:r>
              <a:rPr sz="1000" b="1" spc="3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000" b="1" spc="60" dirty="0">
                <a:solidFill>
                  <a:srgbClr val="434343"/>
                </a:solidFill>
                <a:latin typeface="Calibri"/>
                <a:cs typeface="Calibri"/>
              </a:rPr>
              <a:t>TIL</a:t>
            </a:r>
            <a:r>
              <a:rPr sz="1000" b="1" spc="3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000" b="1" spc="75" dirty="0">
                <a:solidFill>
                  <a:srgbClr val="434343"/>
                </a:solidFill>
                <a:latin typeface="Calibri"/>
                <a:cs typeface="Calibri"/>
              </a:rPr>
              <a:t>NETOP</a:t>
            </a:r>
            <a:r>
              <a:rPr sz="1000" b="1" spc="28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000" b="1" i="1" spc="60" dirty="0">
                <a:solidFill>
                  <a:srgbClr val="434343"/>
                </a:solidFill>
                <a:latin typeface="Calibri"/>
                <a:cs typeface="Calibri"/>
              </a:rPr>
              <a:t>DIT</a:t>
            </a:r>
            <a:r>
              <a:rPr sz="1000" b="1" i="1" spc="3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000" b="1" spc="85" dirty="0">
                <a:solidFill>
                  <a:srgbClr val="434343"/>
                </a:solidFill>
                <a:latin typeface="Calibri"/>
                <a:cs typeface="Calibri"/>
              </a:rPr>
              <a:t>CASEARBEJDE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308610" algn="ctr">
              <a:lnSpc>
                <a:spcPct val="100000"/>
              </a:lnSpc>
              <a:spcBef>
                <a:spcPts val="990"/>
              </a:spcBef>
            </a:pPr>
            <a:r>
              <a:rPr spc="120" dirty="0"/>
              <a:t>ET</a:t>
            </a:r>
            <a:r>
              <a:rPr spc="45" dirty="0"/>
              <a:t> </a:t>
            </a:r>
            <a:r>
              <a:rPr spc="114" dirty="0"/>
              <a:t>BREDT</a:t>
            </a:r>
            <a:r>
              <a:rPr spc="50" dirty="0"/>
              <a:t> </a:t>
            </a:r>
            <a:r>
              <a:rPr spc="105" dirty="0"/>
              <a:t>PERSPEKTIV</a:t>
            </a:r>
          </a:p>
          <a:p>
            <a:pPr marL="3831590" marR="5080" indent="-1240790">
              <a:lnSpc>
                <a:spcPct val="150000"/>
              </a:lnSpc>
              <a:spcBef>
                <a:spcPts val="35"/>
              </a:spcBef>
            </a:pPr>
            <a:r>
              <a:rPr sz="1000" dirty="0"/>
              <a:t>PÅ</a:t>
            </a:r>
            <a:r>
              <a:rPr sz="1000" spc="45" dirty="0"/>
              <a:t> </a:t>
            </a:r>
            <a:r>
              <a:rPr sz="1000" spc="110" dirty="0"/>
              <a:t>FX</a:t>
            </a:r>
            <a:r>
              <a:rPr sz="1000" spc="45" dirty="0"/>
              <a:t> </a:t>
            </a:r>
            <a:r>
              <a:rPr sz="1000" spc="80" dirty="0"/>
              <a:t>EN</a:t>
            </a:r>
            <a:r>
              <a:rPr sz="1000" spc="45" dirty="0"/>
              <a:t> </a:t>
            </a:r>
            <a:r>
              <a:rPr sz="1000" spc="75" dirty="0"/>
              <a:t>TENDENS,</a:t>
            </a:r>
            <a:r>
              <a:rPr sz="1000" spc="45" dirty="0"/>
              <a:t> </a:t>
            </a:r>
            <a:r>
              <a:rPr sz="1000" spc="85" dirty="0"/>
              <a:t>ET</a:t>
            </a:r>
            <a:r>
              <a:rPr sz="1000" spc="45" dirty="0"/>
              <a:t> </a:t>
            </a:r>
            <a:r>
              <a:rPr sz="1000" spc="65" dirty="0"/>
              <a:t>FÆNOMEN,</a:t>
            </a:r>
            <a:r>
              <a:rPr sz="1000" spc="50" dirty="0"/>
              <a:t> </a:t>
            </a:r>
            <a:r>
              <a:rPr sz="1000" spc="80" dirty="0"/>
              <a:t>EN</a:t>
            </a:r>
            <a:r>
              <a:rPr sz="1000" spc="45" dirty="0"/>
              <a:t> </a:t>
            </a:r>
            <a:r>
              <a:rPr sz="1000" spc="70" dirty="0"/>
              <a:t>BEGIVENHED,</a:t>
            </a:r>
            <a:r>
              <a:rPr sz="1000" spc="45" dirty="0"/>
              <a:t> </a:t>
            </a:r>
            <a:r>
              <a:rPr sz="1000" spc="55" dirty="0"/>
              <a:t>EN PROBLEMATIK</a:t>
            </a:r>
            <a:endParaRPr sz="1000"/>
          </a:p>
          <a:p>
            <a:pPr marL="878205">
              <a:lnSpc>
                <a:spcPct val="100000"/>
              </a:lnSpc>
              <a:spcBef>
                <a:spcPts val="265"/>
              </a:spcBef>
            </a:pPr>
            <a:r>
              <a:rPr spc="120" dirty="0"/>
              <a:t>ET</a:t>
            </a:r>
            <a:r>
              <a:rPr spc="55" dirty="0"/>
              <a:t> </a:t>
            </a:r>
            <a:r>
              <a:rPr spc="110" dirty="0"/>
              <a:t>SMALLERE</a:t>
            </a:r>
            <a:r>
              <a:rPr spc="60" dirty="0"/>
              <a:t> </a:t>
            </a:r>
            <a:r>
              <a:rPr spc="105" dirty="0"/>
              <a:t>PERSPEKTIV</a:t>
            </a:r>
          </a:p>
          <a:p>
            <a:pPr marL="90805">
              <a:lnSpc>
                <a:spcPct val="100000"/>
              </a:lnSpc>
              <a:spcBef>
                <a:spcPts val="800"/>
              </a:spcBef>
            </a:pPr>
            <a:r>
              <a:rPr spc="85" dirty="0"/>
              <a:t>ZOOM</a:t>
            </a:r>
            <a:r>
              <a:rPr spc="45" dirty="0"/>
              <a:t> </a:t>
            </a:r>
            <a:r>
              <a:rPr spc="70" dirty="0"/>
              <a:t>IND</a:t>
            </a:r>
            <a:r>
              <a:rPr spc="50" dirty="0"/>
              <a:t> </a:t>
            </a:r>
            <a:r>
              <a:rPr spc="60" dirty="0"/>
              <a:t>PÅ</a:t>
            </a:r>
            <a:r>
              <a:rPr spc="45" dirty="0"/>
              <a:t> </a:t>
            </a:r>
            <a:r>
              <a:rPr spc="70" dirty="0"/>
              <a:t>DIN</a:t>
            </a:r>
            <a:r>
              <a:rPr spc="50" dirty="0"/>
              <a:t> </a:t>
            </a:r>
            <a:r>
              <a:rPr spc="130" dirty="0"/>
              <a:t>CASE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85" dirty="0"/>
              <a:t>GRUPPENS</a:t>
            </a:r>
            <a:r>
              <a:rPr sz="1000" spc="45" dirty="0"/>
              <a:t> </a:t>
            </a:r>
            <a:r>
              <a:rPr sz="1000" spc="80" dirty="0"/>
              <a:t>FORSKNINGSSPØRGSMÅL</a:t>
            </a:r>
            <a:r>
              <a:rPr sz="1000" spc="45" dirty="0"/>
              <a:t> </a:t>
            </a:r>
            <a:r>
              <a:rPr sz="1000" spc="85" dirty="0"/>
              <a:t>OG</a:t>
            </a:r>
            <a:r>
              <a:rPr sz="1000" spc="45" dirty="0"/>
              <a:t> </a:t>
            </a:r>
            <a:r>
              <a:rPr sz="1000" spc="60" dirty="0"/>
              <a:t>DIT</a:t>
            </a:r>
            <a:r>
              <a:rPr sz="1000" spc="45" dirty="0"/>
              <a:t> </a:t>
            </a:r>
            <a:r>
              <a:rPr sz="1000" spc="70" dirty="0"/>
              <a:t>FORSKNINGSSPØRGSMÅL</a:t>
            </a:r>
            <a:endParaRPr sz="1000"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33375" cy="5143500"/>
          </a:xfrm>
          <a:custGeom>
            <a:avLst/>
            <a:gdLst/>
            <a:ahLst/>
            <a:cxnLst/>
            <a:rect l="l" t="t" r="r" b="b"/>
            <a:pathLst>
              <a:path w="333375" h="5143500">
                <a:moveTo>
                  <a:pt x="332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332999" y="0"/>
                </a:lnTo>
                <a:lnTo>
                  <a:pt x="332999" y="51434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A77D8A-A335-EDF7-A91E-772E4D201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3" t="42301" r="26667" b="17661"/>
          <a:stretch/>
        </p:blipFill>
        <p:spPr>
          <a:xfrm>
            <a:off x="762000" y="1276350"/>
            <a:ext cx="7016258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04B19B-4D47-4A1E-48DA-F644D3C9024D}"/>
              </a:ext>
            </a:extLst>
          </p:cNvPr>
          <p:cNvSpPr txBox="1"/>
          <p:nvPr/>
        </p:nvSpPr>
        <p:spPr>
          <a:xfrm>
            <a:off x="609600" y="51435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FRA EKSAMENSOPGAVEBESKRIVELSEN</a:t>
            </a:r>
          </a:p>
        </p:txBody>
      </p:sp>
    </p:spTree>
    <p:extLst>
      <p:ext uri="{BB962C8B-B14F-4D97-AF65-F5344CB8AC3E}">
        <p14:creationId xmlns:p14="http://schemas.microsoft.com/office/powerpoint/2010/main" val="19033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201687"/>
            <a:ext cx="7396480" cy="250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5" dirty="0">
                <a:solidFill>
                  <a:srgbClr val="C17AA0"/>
                </a:solidFill>
                <a:latin typeface="Calibri"/>
                <a:cs typeface="Calibri"/>
              </a:rPr>
              <a:t>UDDYBNING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125" dirty="0">
                <a:solidFill>
                  <a:srgbClr val="C17AA0"/>
                </a:solidFill>
                <a:latin typeface="Calibri"/>
                <a:cs typeface="Calibri"/>
              </a:rPr>
              <a:t>AF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85" dirty="0">
                <a:solidFill>
                  <a:srgbClr val="A4C1F4"/>
                </a:solidFill>
                <a:latin typeface="Calibri"/>
                <a:cs typeface="Calibri"/>
              </a:rPr>
              <a:t>TEORI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134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Fremlæggelse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af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relevant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75" dirty="0">
                <a:solidFill>
                  <a:srgbClr val="666666"/>
                </a:solidFill>
                <a:latin typeface="Calibri"/>
                <a:cs typeface="Calibri"/>
              </a:rPr>
              <a:t>TEORI/ANALYSERAMME</a:t>
            </a:r>
            <a:r>
              <a:rPr sz="1400" b="1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at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forstå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diskutere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fund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med,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endParaRPr sz="140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Deﬁnition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på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kulturbegrebet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relation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jeres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case</a:t>
            </a:r>
            <a:endParaRPr sz="140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Deﬁnition</a:t>
            </a:r>
            <a:r>
              <a:rPr sz="1400" spc="2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på</a:t>
            </a:r>
            <a:r>
              <a:rPr sz="1400" spc="2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relevante</a:t>
            </a:r>
            <a:r>
              <a:rPr sz="1400" i="1" spc="2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begreber,</a:t>
            </a:r>
            <a:r>
              <a:rPr sz="1400" spc="2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r>
              <a:rPr sz="1400" spc="2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online</a:t>
            </a:r>
            <a:r>
              <a:rPr sz="1400" spc="2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spilkultur,</a:t>
            </a:r>
            <a:r>
              <a:rPr sz="1400" spc="2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selvfremstilling,</a:t>
            </a:r>
            <a:r>
              <a:rPr sz="1400" spc="2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kønsroller</a:t>
            </a:r>
            <a:r>
              <a:rPr sz="1400" spc="2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66666"/>
                </a:solidFill>
                <a:latin typeface="Calibri"/>
                <a:cs typeface="Calibri"/>
              </a:rPr>
              <a:t>osv.</a:t>
            </a:r>
            <a:endParaRPr sz="1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666666"/>
              </a:buClr>
              <a:buFont typeface="Calibri"/>
              <a:buChar char="-"/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400" b="1" spc="110" dirty="0">
                <a:solidFill>
                  <a:srgbClr val="434343"/>
                </a:solidFill>
                <a:latin typeface="Calibri"/>
                <a:cs typeface="Calibri"/>
              </a:rPr>
              <a:t>OBS:</a:t>
            </a:r>
            <a:r>
              <a:rPr sz="1400" b="1" spc="8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75" dirty="0">
                <a:solidFill>
                  <a:srgbClr val="666666"/>
                </a:solidFill>
                <a:latin typeface="Calibri"/>
                <a:cs typeface="Calibri"/>
              </a:rPr>
              <a:t>Husk</a:t>
            </a:r>
            <a:r>
              <a:rPr sz="1400" b="1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at</a:t>
            </a:r>
            <a:r>
              <a:rPr sz="1400" b="1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relatere</a:t>
            </a:r>
            <a:r>
              <a:rPr sz="1400" b="1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teorien</a:t>
            </a:r>
            <a:r>
              <a:rPr sz="1400" b="1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b="1" spc="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i="1" spc="50" dirty="0">
                <a:solidFill>
                  <a:srgbClr val="666666"/>
                </a:solidFill>
                <a:latin typeface="Calibri"/>
                <a:cs typeface="Calibri"/>
              </a:rPr>
              <a:t>jeres</a:t>
            </a:r>
            <a:r>
              <a:rPr sz="1400" b="1" i="1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66666"/>
                </a:solidFill>
                <a:latin typeface="Calibri"/>
                <a:cs typeface="Calibri"/>
              </a:rPr>
              <a:t>kontekst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Hvis</a:t>
            </a:r>
            <a:r>
              <a:rPr sz="1400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r>
              <a:rPr sz="1400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henviser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Baym: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“Der</a:t>
            </a:r>
            <a:r>
              <a:rPr sz="1400" i="1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60" dirty="0">
                <a:solidFill>
                  <a:srgbClr val="666666"/>
                </a:solidFill>
                <a:latin typeface="Calibri"/>
                <a:cs typeface="Calibri"/>
              </a:rPr>
              <a:t>ﬁndes</a:t>
            </a:r>
            <a:r>
              <a:rPr sz="1400" i="1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110" dirty="0">
                <a:solidFill>
                  <a:srgbClr val="666666"/>
                </a:solidFill>
                <a:latin typeface="Calibri"/>
                <a:cs typeface="Calibri"/>
              </a:rPr>
              <a:t>5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parametre,</a:t>
            </a:r>
            <a:r>
              <a:rPr sz="1400" i="1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55" dirty="0">
                <a:solidFill>
                  <a:srgbClr val="666666"/>
                </a:solidFill>
                <a:latin typeface="Calibri"/>
                <a:cs typeface="Calibri"/>
              </a:rPr>
              <a:t>jeg</a:t>
            </a:r>
            <a:r>
              <a:rPr sz="1400" i="1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går</a:t>
            </a:r>
            <a:r>
              <a:rPr sz="1400" i="1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i="1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75" dirty="0">
                <a:solidFill>
                  <a:srgbClr val="666666"/>
                </a:solidFill>
                <a:latin typeface="Calibri"/>
                <a:cs typeface="Calibri"/>
              </a:rPr>
              <a:t>dybden</a:t>
            </a:r>
            <a:r>
              <a:rPr sz="1400" i="1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70" dirty="0">
                <a:solidFill>
                  <a:srgbClr val="666666"/>
                </a:solidFill>
                <a:latin typeface="Calibri"/>
                <a:cs typeface="Calibri"/>
              </a:rPr>
              <a:t>med</a:t>
            </a:r>
            <a:r>
              <a:rPr sz="1400" i="1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60" dirty="0">
                <a:solidFill>
                  <a:srgbClr val="666666"/>
                </a:solidFill>
                <a:latin typeface="Calibri"/>
                <a:cs typeface="Calibri"/>
              </a:rPr>
              <a:t>3</a:t>
            </a:r>
            <a:r>
              <a:rPr sz="1400" i="1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af</a:t>
            </a:r>
            <a:r>
              <a:rPr sz="1400" i="1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666666"/>
                </a:solidFill>
                <a:latin typeface="Calibri"/>
                <a:cs typeface="Calibri"/>
              </a:rPr>
              <a:t>dem…”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5" dirty="0"/>
              <a:t>OPGAVENS</a:t>
            </a:r>
            <a:r>
              <a:rPr spc="90" dirty="0"/>
              <a:t> </a:t>
            </a:r>
            <a:r>
              <a:rPr spc="229" dirty="0"/>
              <a:t>OPBYGNING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099225" y="2792250"/>
            <a:ext cx="2045335" cy="2351405"/>
            <a:chOff x="7099225" y="2792250"/>
            <a:chExt cx="2045335" cy="23514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9225" y="3592350"/>
              <a:ext cx="1692600" cy="15511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56375" y="3630450"/>
              <a:ext cx="1578299" cy="15130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0372" y="2792250"/>
              <a:ext cx="933627" cy="1066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7522" y="2830350"/>
              <a:ext cx="876477" cy="952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201687"/>
            <a:ext cx="8235315" cy="250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5" dirty="0">
                <a:solidFill>
                  <a:srgbClr val="C17AA0"/>
                </a:solidFill>
                <a:latin typeface="Calibri"/>
                <a:cs typeface="Calibri"/>
              </a:rPr>
              <a:t>UDDYBNING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125" dirty="0">
                <a:solidFill>
                  <a:srgbClr val="C17AA0"/>
                </a:solidFill>
                <a:latin typeface="Calibri"/>
                <a:cs typeface="Calibri"/>
              </a:rPr>
              <a:t>AF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80" dirty="0">
                <a:solidFill>
                  <a:srgbClr val="A4C1F4"/>
                </a:solidFill>
                <a:latin typeface="Calibri"/>
                <a:cs typeface="Calibri"/>
              </a:rPr>
              <a:t>METODE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1345"/>
              </a:spcBef>
              <a:buClr>
                <a:srgbClr val="5E686C"/>
              </a:buClr>
              <a:buChar char="-"/>
              <a:tabLst>
                <a:tab pos="469265" algn="l"/>
                <a:tab pos="469900" algn="l"/>
              </a:tabLst>
            </a:pP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Fremlæggelse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af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 og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argumentation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for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90" dirty="0">
                <a:solidFill>
                  <a:srgbClr val="434343"/>
                </a:solidFill>
                <a:latin typeface="Calibri"/>
                <a:cs typeface="Calibri"/>
              </a:rPr>
              <a:t>METODEVALG</a:t>
            </a:r>
            <a:r>
              <a:rPr sz="1400" b="1" spc="9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114" dirty="0">
                <a:solidFill>
                  <a:srgbClr val="434343"/>
                </a:solidFill>
                <a:latin typeface="Calibri"/>
                <a:cs typeface="Calibri"/>
              </a:rPr>
              <a:t>OG</a:t>
            </a:r>
            <a:r>
              <a:rPr sz="1400" b="1" spc="9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434343"/>
                </a:solidFill>
                <a:latin typeface="Calibri"/>
                <a:cs typeface="Calibri"/>
              </a:rPr>
              <a:t>-</a:t>
            </a:r>
            <a:r>
              <a:rPr sz="1400" b="1" spc="70" dirty="0">
                <a:solidFill>
                  <a:srgbClr val="434343"/>
                </a:solidFill>
                <a:latin typeface="Calibri"/>
                <a:cs typeface="Calibri"/>
              </a:rPr>
              <a:t>BRUG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herunder</a:t>
            </a:r>
            <a:endParaRPr sz="140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Primært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hvad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gruppen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har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gjort,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evt.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suppleret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med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individuelle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tiltag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for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at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skaﬀe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mere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empiri</a:t>
            </a:r>
            <a:endParaRPr sz="140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Etiske</a:t>
            </a:r>
            <a:r>
              <a:rPr sz="1400" spc="3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reﬂeksioner</a:t>
            </a:r>
            <a:endParaRPr sz="140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Fremgangsmåde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ved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analyse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af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empiri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400" b="1" spc="110" dirty="0">
                <a:solidFill>
                  <a:srgbClr val="434343"/>
                </a:solidFill>
                <a:latin typeface="Calibri"/>
                <a:cs typeface="Calibri"/>
              </a:rPr>
              <a:t>OBS:</a:t>
            </a:r>
            <a:r>
              <a:rPr sz="1400" b="1" spc="9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75" dirty="0">
                <a:solidFill>
                  <a:srgbClr val="666666"/>
                </a:solidFill>
                <a:latin typeface="Calibri"/>
                <a:cs typeface="Calibri"/>
              </a:rPr>
              <a:t>Husk</a:t>
            </a:r>
            <a:r>
              <a:rPr sz="1400" b="1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85" dirty="0">
                <a:solidFill>
                  <a:srgbClr val="666666"/>
                </a:solidFill>
                <a:latin typeface="Calibri"/>
                <a:cs typeface="Calibri"/>
              </a:rPr>
              <a:t>også</a:t>
            </a:r>
            <a:r>
              <a:rPr sz="1400" b="1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her</a:t>
            </a:r>
            <a:r>
              <a:rPr sz="1400" b="1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at</a:t>
            </a:r>
            <a:r>
              <a:rPr sz="1400" b="1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referere</a:t>
            </a:r>
            <a:r>
              <a:rPr sz="1400" b="1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b="1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relevant</a:t>
            </a:r>
            <a:r>
              <a:rPr sz="1400" b="1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66666"/>
                </a:solidFill>
                <a:latin typeface="Calibri"/>
                <a:cs typeface="Calibri"/>
              </a:rPr>
              <a:t>litteratur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5" dirty="0"/>
              <a:t>OPGAVENS</a:t>
            </a:r>
            <a:r>
              <a:rPr spc="90" dirty="0"/>
              <a:t> </a:t>
            </a:r>
            <a:r>
              <a:rPr spc="229" dirty="0"/>
              <a:t>OPBYGNING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629600" y="2457450"/>
            <a:ext cx="3514725" cy="2686050"/>
            <a:chOff x="5629600" y="2457450"/>
            <a:chExt cx="3514725" cy="26860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1875" y="3570674"/>
              <a:ext cx="1764624" cy="1572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9025" y="3608774"/>
              <a:ext cx="1650323" cy="15347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29600" y="2457450"/>
              <a:ext cx="2222200" cy="2222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6750" y="2495550"/>
              <a:ext cx="2107899" cy="21078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5225" y="2902450"/>
              <a:ext cx="1778774" cy="572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201687"/>
            <a:ext cx="4835525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5" dirty="0">
                <a:solidFill>
                  <a:srgbClr val="C17AA0"/>
                </a:solidFill>
                <a:latin typeface="Calibri"/>
                <a:cs typeface="Calibri"/>
              </a:rPr>
              <a:t>UDDYBNING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125" dirty="0">
                <a:solidFill>
                  <a:srgbClr val="C17AA0"/>
                </a:solidFill>
                <a:latin typeface="Calibri"/>
                <a:cs typeface="Calibri"/>
              </a:rPr>
              <a:t>AF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90" dirty="0">
                <a:solidFill>
                  <a:srgbClr val="A4C1F4"/>
                </a:solidFill>
                <a:latin typeface="Calibri"/>
                <a:cs typeface="Calibri"/>
              </a:rPr>
              <a:t>ANALYSEN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104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Brug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din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empiri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aktivt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at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underbygge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dine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argumenter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80" dirty="0">
                <a:solidFill>
                  <a:srgbClr val="666666"/>
                </a:solidFill>
                <a:latin typeface="Calibri"/>
                <a:cs typeface="Calibri"/>
              </a:rPr>
              <a:t>Husk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at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bruge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citater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henvisninger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observationer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Udfold</a:t>
            </a:r>
            <a:r>
              <a:rPr sz="1400" spc="21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din</a:t>
            </a:r>
            <a:r>
              <a:rPr sz="1400" spc="2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empiri</a:t>
            </a:r>
            <a:r>
              <a:rPr sz="1400" spc="21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vha.</a:t>
            </a:r>
            <a:r>
              <a:rPr sz="1400" spc="2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teoretiske</a:t>
            </a:r>
            <a:r>
              <a:rPr sz="1400" spc="21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666666"/>
                </a:solidFill>
                <a:latin typeface="Calibri"/>
                <a:cs typeface="Calibri"/>
              </a:rPr>
              <a:t>begreber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5" dirty="0"/>
              <a:t>OPGAVENS</a:t>
            </a:r>
            <a:r>
              <a:rPr spc="90" dirty="0"/>
              <a:t> </a:t>
            </a:r>
            <a:r>
              <a:rPr spc="229" dirty="0"/>
              <a:t>OPBYGNING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706825" y="1632299"/>
            <a:ext cx="4335145" cy="3420110"/>
            <a:chOff x="4706825" y="1632299"/>
            <a:chExt cx="4335145" cy="34201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9250" y="1966224"/>
              <a:ext cx="2657100" cy="2657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6399" y="2004324"/>
              <a:ext cx="2542799" cy="2543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49850" y="3659250"/>
              <a:ext cx="1392000" cy="1392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6999" y="3697350"/>
              <a:ext cx="1277699" cy="1278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6825" y="2317148"/>
              <a:ext cx="1392000" cy="13929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3974" y="2355248"/>
              <a:ext cx="1277699" cy="12785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59225" y="3541525"/>
              <a:ext cx="1082100" cy="10821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6374" y="3579624"/>
              <a:ext cx="967799" cy="9677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6000" y="1632299"/>
              <a:ext cx="1578900" cy="157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3149" y="1670399"/>
              <a:ext cx="1464599" cy="1463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201687"/>
            <a:ext cx="8108315" cy="178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5" dirty="0">
                <a:solidFill>
                  <a:srgbClr val="C17AA0"/>
                </a:solidFill>
                <a:latin typeface="Calibri"/>
                <a:cs typeface="Calibri"/>
              </a:rPr>
              <a:t>UDDYBNING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125" dirty="0">
                <a:solidFill>
                  <a:srgbClr val="C17AA0"/>
                </a:solidFill>
                <a:latin typeface="Calibri"/>
                <a:cs typeface="Calibri"/>
              </a:rPr>
              <a:t>AF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95" dirty="0">
                <a:solidFill>
                  <a:srgbClr val="A4C1F4"/>
                </a:solidFill>
                <a:latin typeface="Calibri"/>
                <a:cs typeface="Calibri"/>
              </a:rPr>
              <a:t>DISKUSSIONEN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Zoom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ud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bredere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perspektiv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på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dine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analytiske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fund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holdt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op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imod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teori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evt.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andre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studier</a:t>
            </a:r>
            <a:endParaRPr sz="140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69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Bring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dine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analytiske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indsigter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spil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ift.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dit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forskningsspørgsmål</a:t>
            </a:r>
            <a:endParaRPr sz="140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69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Diskuter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indsigter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op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mod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anden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litteratur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og/eller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samfundsperspektiv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69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Hvordan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adskiller,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supplerer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eller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nuancerer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dine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analytiske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fund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sig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fra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andre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studier?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5" dirty="0"/>
              <a:t>OPGAVENS</a:t>
            </a:r>
            <a:r>
              <a:rPr spc="90" dirty="0"/>
              <a:t> </a:t>
            </a:r>
            <a:r>
              <a:rPr spc="229" dirty="0"/>
              <a:t>OPBYGNING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4569975" y="3039650"/>
            <a:ext cx="4526280" cy="2104390"/>
            <a:chOff x="4569975" y="3039650"/>
            <a:chExt cx="4526280" cy="21043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9975" y="3041750"/>
              <a:ext cx="2274300" cy="21017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125" y="3079850"/>
              <a:ext cx="2159999" cy="20636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1575" y="3039650"/>
              <a:ext cx="2274300" cy="21038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725" y="3077750"/>
              <a:ext cx="2159999" cy="2065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201687"/>
            <a:ext cx="25101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5" dirty="0">
                <a:solidFill>
                  <a:srgbClr val="C17AA0"/>
                </a:solidFill>
                <a:latin typeface="Calibri"/>
                <a:cs typeface="Calibri"/>
              </a:rPr>
              <a:t>UDDYBNING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125" dirty="0">
                <a:solidFill>
                  <a:srgbClr val="C17AA0"/>
                </a:solidFill>
                <a:latin typeface="Calibri"/>
                <a:cs typeface="Calibri"/>
              </a:rPr>
              <a:t>AF</a:t>
            </a:r>
            <a:r>
              <a:rPr sz="1400" b="1" spc="55" dirty="0">
                <a:solidFill>
                  <a:srgbClr val="C17AA0"/>
                </a:solidFill>
                <a:latin typeface="Calibri"/>
                <a:cs typeface="Calibri"/>
              </a:rPr>
              <a:t> </a:t>
            </a:r>
            <a:r>
              <a:rPr sz="1400" b="1" spc="85" dirty="0">
                <a:solidFill>
                  <a:srgbClr val="A4C1F4"/>
                </a:solidFill>
                <a:latin typeface="Calibri"/>
                <a:cs typeface="Calibri"/>
              </a:rPr>
              <a:t>KONKLUSION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014" y="1662698"/>
            <a:ext cx="4008754" cy="1216999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294005" indent="-281940">
              <a:lnSpc>
                <a:spcPct val="100000"/>
              </a:lnSpc>
              <a:spcBef>
                <a:spcPts val="9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Opsummér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dine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fund</a:t>
            </a:r>
            <a:r>
              <a:rPr sz="1400" spc="1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fra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dit</a:t>
            </a:r>
            <a:r>
              <a:rPr sz="1400" spc="1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analyseafsnit</a:t>
            </a:r>
            <a:endParaRPr sz="1400" dirty="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Brug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dem</a:t>
            </a:r>
            <a:r>
              <a:rPr sz="1400" spc="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at</a:t>
            </a:r>
            <a:r>
              <a:rPr sz="1400" spc="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besvare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dit</a:t>
            </a:r>
            <a:r>
              <a:rPr sz="1400" spc="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forskningsspørgsmål</a:t>
            </a:r>
            <a:endParaRPr sz="1400" dirty="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Det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OK</a:t>
            </a:r>
            <a:r>
              <a:rPr lang="da-DK" sz="1400" spc="120" dirty="0">
                <a:solidFill>
                  <a:srgbClr val="666666"/>
                </a:solidFill>
                <a:latin typeface="Calibri"/>
                <a:cs typeface="Calibri"/>
              </a:rPr>
              <a:t>, men ikke påkrævet,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med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en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kort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perspektivering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sidst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5" dirty="0"/>
              <a:t>OPGAVENS</a:t>
            </a:r>
            <a:r>
              <a:rPr spc="90" dirty="0"/>
              <a:t> </a:t>
            </a:r>
            <a:r>
              <a:rPr spc="229" dirty="0"/>
              <a:t>OPBYGNING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7100" y="2314462"/>
            <a:ext cx="1469349" cy="28290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5600" y="2765875"/>
            <a:ext cx="2499624" cy="23776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58250" y="2411665"/>
            <a:ext cx="2724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15" dirty="0">
                <a:solidFill>
                  <a:srgbClr val="459EDD"/>
                </a:solidFill>
                <a:latin typeface="Century Gothic"/>
                <a:cs typeface="Century Gothic"/>
              </a:rPr>
              <a:t>!</a:t>
            </a:r>
            <a:endParaRPr sz="70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 rot="1620000">
            <a:off x="8010419" y="2081243"/>
            <a:ext cx="1274124" cy="1206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00"/>
              </a:lnSpc>
            </a:pPr>
            <a:r>
              <a:rPr sz="9500" b="1" dirty="0">
                <a:solidFill>
                  <a:srgbClr val="459EDD"/>
                </a:solidFill>
                <a:latin typeface="Arial"/>
                <a:cs typeface="Arial"/>
              </a:rPr>
              <a:t>!</a:t>
            </a:r>
            <a:endParaRPr sz="9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14160000">
            <a:off x="7058921" y="2128764"/>
            <a:ext cx="1190981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10"/>
              </a:lnSpc>
            </a:pPr>
            <a:r>
              <a:rPr sz="9000" b="1" spc="-20" dirty="0">
                <a:solidFill>
                  <a:srgbClr val="459EDD"/>
                </a:solidFill>
                <a:latin typeface="Century Gothic"/>
                <a:cs typeface="Century Gothic"/>
              </a:rPr>
              <a:t>!</a:t>
            </a:r>
            <a:endParaRPr sz="90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 rot="19080000">
            <a:off x="7062142" y="3756277"/>
            <a:ext cx="61999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95"/>
              </a:lnSpc>
            </a:pPr>
            <a:r>
              <a:rPr sz="4700" b="1" spc="-10" dirty="0">
                <a:solidFill>
                  <a:srgbClr val="459EDD"/>
                </a:solidFill>
                <a:latin typeface="Century Gothic"/>
                <a:cs typeface="Century Gothic"/>
              </a:rPr>
              <a:t>!</a:t>
            </a:r>
            <a:endParaRPr sz="47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67125" y="3392935"/>
            <a:ext cx="131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459EDD"/>
                </a:solidFill>
                <a:latin typeface="Century Gothic"/>
                <a:cs typeface="Century Gothic"/>
              </a:rPr>
              <a:t>!</a:t>
            </a:r>
            <a:endParaRPr sz="3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0014" y="1615073"/>
            <a:ext cx="5955665" cy="229235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294005" indent="-281940">
              <a:lnSpc>
                <a:spcPct val="100000"/>
              </a:lnSpc>
              <a:spcBef>
                <a:spcPts val="9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Skriv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70" dirty="0">
                <a:solidFill>
                  <a:srgbClr val="434343"/>
                </a:solidFill>
                <a:latin typeface="Calibri"/>
                <a:cs typeface="Calibri"/>
              </a:rPr>
              <a:t>KLART,</a:t>
            </a:r>
            <a:r>
              <a:rPr sz="1400" b="1" spc="6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80" dirty="0">
                <a:solidFill>
                  <a:srgbClr val="434343"/>
                </a:solidFill>
                <a:latin typeface="Calibri"/>
                <a:cs typeface="Calibri"/>
              </a:rPr>
              <a:t>FORMELT</a:t>
            </a:r>
            <a:r>
              <a:rPr sz="1400" b="1" spc="5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114" dirty="0">
                <a:solidFill>
                  <a:srgbClr val="434343"/>
                </a:solidFill>
                <a:latin typeface="Calibri"/>
                <a:cs typeface="Calibri"/>
              </a:rPr>
              <a:t>OG</a:t>
            </a:r>
            <a:r>
              <a:rPr sz="1400" b="1" spc="6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135" dirty="0">
                <a:solidFill>
                  <a:srgbClr val="434343"/>
                </a:solidFill>
                <a:latin typeface="Calibri"/>
                <a:cs typeface="Calibri"/>
              </a:rPr>
              <a:t>PRÆCIST</a:t>
            </a:r>
            <a:r>
              <a:rPr sz="1400" b="1" spc="4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sprog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Skriv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IKKE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talesprog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“jeg</a:t>
            </a:r>
            <a:r>
              <a:rPr sz="1400" i="1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65" dirty="0">
                <a:solidFill>
                  <a:srgbClr val="666666"/>
                </a:solidFill>
                <a:latin typeface="Calibri"/>
                <a:cs typeface="Calibri"/>
              </a:rPr>
              <a:t>synes,</a:t>
            </a:r>
            <a:r>
              <a:rPr sz="1400" i="1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det</a:t>
            </a:r>
            <a:r>
              <a:rPr sz="1400" i="1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1400" i="1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70" dirty="0">
                <a:solidFill>
                  <a:srgbClr val="666666"/>
                </a:solidFill>
                <a:latin typeface="Calibri"/>
                <a:cs typeface="Calibri"/>
              </a:rPr>
              <a:t>nederen</a:t>
            </a:r>
            <a:r>
              <a:rPr sz="1400" i="1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-20" dirty="0">
                <a:solidFill>
                  <a:srgbClr val="666666"/>
                </a:solidFill>
                <a:latin typeface="Calibri"/>
                <a:cs typeface="Calibri"/>
              </a:rPr>
              <a:t>at…”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Skriv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dog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heller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ikke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</a:t>
            </a:r>
            <a:r>
              <a:rPr sz="1400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over-</a:t>
            </a:r>
            <a:r>
              <a:rPr sz="1400" b="1" spc="55" dirty="0">
                <a:solidFill>
                  <a:srgbClr val="434343"/>
                </a:solidFill>
                <a:latin typeface="Calibri"/>
                <a:cs typeface="Calibri"/>
              </a:rPr>
              <a:t>akademisk</a:t>
            </a:r>
            <a:r>
              <a:rPr sz="1400" b="1" spc="10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for</a:t>
            </a:r>
            <a:r>
              <a:rPr sz="1400" i="1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indviklet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sprog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Få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skriftsproget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at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30" dirty="0">
                <a:solidFill>
                  <a:srgbClr val="434343"/>
                </a:solidFill>
                <a:latin typeface="Calibri"/>
                <a:cs typeface="Calibri"/>
              </a:rPr>
              <a:t>ﬂyde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Pas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på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65" dirty="0">
                <a:solidFill>
                  <a:srgbClr val="434343"/>
                </a:solidFill>
                <a:latin typeface="Calibri"/>
                <a:cs typeface="Calibri"/>
              </a:rPr>
              <a:t>gentagelser</a:t>
            </a:r>
            <a:r>
              <a:rPr sz="1400" b="1" spc="7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-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variér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sproget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80" dirty="0">
                <a:solidFill>
                  <a:srgbClr val="666666"/>
                </a:solidFill>
                <a:latin typeface="Calibri"/>
                <a:cs typeface="Calibri"/>
              </a:rPr>
              <a:t>Husk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at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sætte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Calibri"/>
                <a:cs typeface="Calibri"/>
              </a:rPr>
              <a:t>punktummer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70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Få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en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udefrakommende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at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70" dirty="0">
                <a:solidFill>
                  <a:srgbClr val="434343"/>
                </a:solidFill>
                <a:latin typeface="Calibri"/>
                <a:cs typeface="Calibri"/>
              </a:rPr>
              <a:t>læse</a:t>
            </a:r>
            <a:r>
              <a:rPr sz="1400" b="1" spc="13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din</a:t>
            </a:r>
            <a:r>
              <a:rPr sz="1400" b="1" spc="13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75" dirty="0">
                <a:solidFill>
                  <a:srgbClr val="434343"/>
                </a:solidFill>
                <a:latin typeface="Calibri"/>
                <a:cs typeface="Calibri"/>
              </a:rPr>
              <a:t>opgave</a:t>
            </a:r>
            <a:r>
              <a:rPr sz="1400" b="1" spc="13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65" dirty="0">
                <a:solidFill>
                  <a:srgbClr val="434343"/>
                </a:solidFill>
                <a:latin typeface="Calibri"/>
                <a:cs typeface="Calibri"/>
              </a:rPr>
              <a:t>igennem</a:t>
            </a:r>
            <a:r>
              <a:rPr sz="1400" b="1" spc="12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inden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aﬂevering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265" dirty="0">
                <a:solidFill>
                  <a:srgbClr val="FFFFFF"/>
                </a:solidFill>
              </a:rPr>
              <a:t>SPROGLIGE</a:t>
            </a:r>
            <a:r>
              <a:rPr spc="90" dirty="0">
                <a:solidFill>
                  <a:srgbClr val="FFFFFF"/>
                </a:solidFill>
              </a:rPr>
              <a:t> </a:t>
            </a:r>
            <a:r>
              <a:rPr spc="195" dirty="0">
                <a:solidFill>
                  <a:srgbClr val="FFFFFF"/>
                </a:solidFill>
              </a:rPr>
              <a:t>TIPS:</a:t>
            </a:r>
            <a:r>
              <a:rPr spc="95" dirty="0">
                <a:solidFill>
                  <a:srgbClr val="FFFFFF"/>
                </a:solidFill>
              </a:rPr>
              <a:t> </a:t>
            </a:r>
            <a:r>
              <a:rPr spc="235" dirty="0">
                <a:solidFill>
                  <a:srgbClr val="FFFFFF"/>
                </a:solidFill>
              </a:rPr>
              <a:t>GENERELT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915049" y="-38100"/>
            <a:ext cx="3228975" cy="3427729"/>
            <a:chOff x="5915049" y="-38100"/>
            <a:chExt cx="3228975" cy="342772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8599" y="0"/>
              <a:ext cx="2549099" cy="18707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53149" y="0"/>
              <a:ext cx="2880360" cy="2054225"/>
            </a:xfrm>
            <a:custGeom>
              <a:avLst/>
              <a:gdLst/>
              <a:ahLst/>
              <a:cxnLst/>
              <a:rect l="l" t="t" r="r" b="b"/>
              <a:pathLst>
                <a:path w="2880359" h="2054225">
                  <a:moveTo>
                    <a:pt x="0" y="613800"/>
                  </a:moveTo>
                  <a:lnTo>
                    <a:pt x="801" y="565301"/>
                  </a:lnTo>
                  <a:lnTo>
                    <a:pt x="3188" y="517203"/>
                  </a:lnTo>
                  <a:lnTo>
                    <a:pt x="7136" y="469533"/>
                  </a:lnTo>
                  <a:lnTo>
                    <a:pt x="12620" y="422314"/>
                  </a:lnTo>
                  <a:lnTo>
                    <a:pt x="19613" y="375572"/>
                  </a:lnTo>
                  <a:lnTo>
                    <a:pt x="28092" y="329333"/>
                  </a:lnTo>
                  <a:lnTo>
                    <a:pt x="38031" y="283621"/>
                  </a:lnTo>
                  <a:lnTo>
                    <a:pt x="49404" y="238462"/>
                  </a:lnTo>
                  <a:lnTo>
                    <a:pt x="62187" y="193880"/>
                  </a:lnTo>
                  <a:lnTo>
                    <a:pt x="76355" y="149902"/>
                  </a:lnTo>
                  <a:lnTo>
                    <a:pt x="91881" y="106552"/>
                  </a:lnTo>
                  <a:lnTo>
                    <a:pt x="108741" y="63856"/>
                  </a:lnTo>
                  <a:lnTo>
                    <a:pt x="126910" y="21838"/>
                  </a:lnTo>
                  <a:lnTo>
                    <a:pt x="137193" y="0"/>
                  </a:lnTo>
                </a:path>
                <a:path w="2880359" h="2054225">
                  <a:moveTo>
                    <a:pt x="2742553" y="0"/>
                  </a:moveTo>
                  <a:lnTo>
                    <a:pt x="2760845" y="40242"/>
                  </a:lnTo>
                  <a:lnTo>
                    <a:pt x="2779544" y="85387"/>
                  </a:lnTo>
                  <a:lnTo>
                    <a:pt x="2796704" y="131147"/>
                  </a:lnTo>
                  <a:lnTo>
                    <a:pt x="2812308" y="177481"/>
                  </a:lnTo>
                  <a:lnTo>
                    <a:pt x="2826340" y="224351"/>
                  </a:lnTo>
                  <a:lnTo>
                    <a:pt x="2838782" y="271716"/>
                  </a:lnTo>
                  <a:lnTo>
                    <a:pt x="2849618" y="319536"/>
                  </a:lnTo>
                  <a:lnTo>
                    <a:pt x="2858833" y="367772"/>
                  </a:lnTo>
                  <a:lnTo>
                    <a:pt x="2866409" y="416384"/>
                  </a:lnTo>
                  <a:lnTo>
                    <a:pt x="2872330" y="465333"/>
                  </a:lnTo>
                  <a:lnTo>
                    <a:pt x="2876580" y="514578"/>
                  </a:lnTo>
                  <a:lnTo>
                    <a:pt x="2879142" y="564080"/>
                  </a:lnTo>
                  <a:lnTo>
                    <a:pt x="2879999" y="613800"/>
                  </a:lnTo>
                  <a:lnTo>
                    <a:pt x="2879198" y="662298"/>
                  </a:lnTo>
                  <a:lnTo>
                    <a:pt x="2876811" y="710396"/>
                  </a:lnTo>
                  <a:lnTo>
                    <a:pt x="2872863" y="758067"/>
                  </a:lnTo>
                  <a:lnTo>
                    <a:pt x="2867379" y="805285"/>
                  </a:lnTo>
                  <a:lnTo>
                    <a:pt x="2860386" y="852027"/>
                  </a:lnTo>
                  <a:lnTo>
                    <a:pt x="2851907" y="898266"/>
                  </a:lnTo>
                  <a:lnTo>
                    <a:pt x="2841968" y="943978"/>
                  </a:lnTo>
                  <a:lnTo>
                    <a:pt x="2830595" y="989138"/>
                  </a:lnTo>
                  <a:lnTo>
                    <a:pt x="2817812" y="1033719"/>
                  </a:lnTo>
                  <a:lnTo>
                    <a:pt x="2803644" y="1077697"/>
                  </a:lnTo>
                  <a:lnTo>
                    <a:pt x="2788118" y="1121047"/>
                  </a:lnTo>
                  <a:lnTo>
                    <a:pt x="2771258" y="1163743"/>
                  </a:lnTo>
                  <a:lnTo>
                    <a:pt x="2753089" y="1205761"/>
                  </a:lnTo>
                  <a:lnTo>
                    <a:pt x="2733636" y="1247075"/>
                  </a:lnTo>
                  <a:lnTo>
                    <a:pt x="2712925" y="1287660"/>
                  </a:lnTo>
                  <a:lnTo>
                    <a:pt x="2690982" y="1327490"/>
                  </a:lnTo>
                  <a:lnTo>
                    <a:pt x="2667830" y="1366541"/>
                  </a:lnTo>
                  <a:lnTo>
                    <a:pt x="2643495" y="1404787"/>
                  </a:lnTo>
                  <a:lnTo>
                    <a:pt x="2618003" y="1442204"/>
                  </a:lnTo>
                  <a:lnTo>
                    <a:pt x="2591379" y="1478765"/>
                  </a:lnTo>
                  <a:lnTo>
                    <a:pt x="2563648" y="1514446"/>
                  </a:lnTo>
                  <a:lnTo>
                    <a:pt x="2534834" y="1549222"/>
                  </a:lnTo>
                  <a:lnTo>
                    <a:pt x="2504964" y="1583066"/>
                  </a:lnTo>
                  <a:lnTo>
                    <a:pt x="2474063" y="1615955"/>
                  </a:lnTo>
                  <a:lnTo>
                    <a:pt x="2442155" y="1647863"/>
                  </a:lnTo>
                  <a:lnTo>
                    <a:pt x="2409266" y="1678764"/>
                  </a:lnTo>
                  <a:lnTo>
                    <a:pt x="2375421" y="1708634"/>
                  </a:lnTo>
                  <a:lnTo>
                    <a:pt x="2340646" y="1737448"/>
                  </a:lnTo>
                  <a:lnTo>
                    <a:pt x="2304965" y="1765179"/>
                  </a:lnTo>
                  <a:lnTo>
                    <a:pt x="2268404" y="1791803"/>
                  </a:lnTo>
                  <a:lnTo>
                    <a:pt x="2230987" y="1817295"/>
                  </a:lnTo>
                  <a:lnTo>
                    <a:pt x="2192741" y="1841630"/>
                  </a:lnTo>
                  <a:lnTo>
                    <a:pt x="2153690" y="1864782"/>
                  </a:lnTo>
                  <a:lnTo>
                    <a:pt x="2113860" y="1886725"/>
                  </a:lnTo>
                  <a:lnTo>
                    <a:pt x="2073275" y="1907436"/>
                  </a:lnTo>
                  <a:lnTo>
                    <a:pt x="2031961" y="1926889"/>
                  </a:lnTo>
                  <a:lnTo>
                    <a:pt x="1989943" y="1945058"/>
                  </a:lnTo>
                  <a:lnTo>
                    <a:pt x="1947247" y="1961918"/>
                  </a:lnTo>
                  <a:lnTo>
                    <a:pt x="1903897" y="1977444"/>
                  </a:lnTo>
                  <a:lnTo>
                    <a:pt x="1859919" y="1991612"/>
                  </a:lnTo>
                  <a:lnTo>
                    <a:pt x="1815337" y="2004395"/>
                  </a:lnTo>
                  <a:lnTo>
                    <a:pt x="1770178" y="2015768"/>
                  </a:lnTo>
                  <a:lnTo>
                    <a:pt x="1724466" y="2025707"/>
                  </a:lnTo>
                  <a:lnTo>
                    <a:pt x="1678227" y="2034186"/>
                  </a:lnTo>
                  <a:lnTo>
                    <a:pt x="1631485" y="2041180"/>
                  </a:lnTo>
                  <a:lnTo>
                    <a:pt x="1584266" y="2046663"/>
                  </a:lnTo>
                  <a:lnTo>
                    <a:pt x="1536596" y="2050611"/>
                  </a:lnTo>
                  <a:lnTo>
                    <a:pt x="1488498" y="2052998"/>
                  </a:lnTo>
                  <a:lnTo>
                    <a:pt x="1439999" y="2053800"/>
                  </a:lnTo>
                  <a:lnTo>
                    <a:pt x="1391501" y="2052998"/>
                  </a:lnTo>
                  <a:lnTo>
                    <a:pt x="1343403" y="2050611"/>
                  </a:lnTo>
                  <a:lnTo>
                    <a:pt x="1295733" y="2046663"/>
                  </a:lnTo>
                  <a:lnTo>
                    <a:pt x="1248514" y="2041180"/>
                  </a:lnTo>
                  <a:lnTo>
                    <a:pt x="1201772" y="2034186"/>
                  </a:lnTo>
                  <a:lnTo>
                    <a:pt x="1155533" y="2025707"/>
                  </a:lnTo>
                  <a:lnTo>
                    <a:pt x="1109821" y="2015768"/>
                  </a:lnTo>
                  <a:lnTo>
                    <a:pt x="1064662" y="2004395"/>
                  </a:lnTo>
                  <a:lnTo>
                    <a:pt x="1020080" y="1991612"/>
                  </a:lnTo>
                  <a:lnTo>
                    <a:pt x="976102" y="1977444"/>
                  </a:lnTo>
                  <a:lnTo>
                    <a:pt x="932752" y="1961918"/>
                  </a:lnTo>
                  <a:lnTo>
                    <a:pt x="890056" y="1945058"/>
                  </a:lnTo>
                  <a:lnTo>
                    <a:pt x="848038" y="1926889"/>
                  </a:lnTo>
                  <a:lnTo>
                    <a:pt x="806724" y="1907436"/>
                  </a:lnTo>
                  <a:lnTo>
                    <a:pt x="766139" y="1886725"/>
                  </a:lnTo>
                  <a:lnTo>
                    <a:pt x="726309" y="1864782"/>
                  </a:lnTo>
                  <a:lnTo>
                    <a:pt x="687258" y="1841630"/>
                  </a:lnTo>
                  <a:lnTo>
                    <a:pt x="649012" y="1817295"/>
                  </a:lnTo>
                  <a:lnTo>
                    <a:pt x="611595" y="1791803"/>
                  </a:lnTo>
                  <a:lnTo>
                    <a:pt x="575034" y="1765179"/>
                  </a:lnTo>
                  <a:lnTo>
                    <a:pt x="539353" y="1737448"/>
                  </a:lnTo>
                  <a:lnTo>
                    <a:pt x="504577" y="1708634"/>
                  </a:lnTo>
                  <a:lnTo>
                    <a:pt x="470733" y="1678764"/>
                  </a:lnTo>
                  <a:lnTo>
                    <a:pt x="437844" y="1647863"/>
                  </a:lnTo>
                  <a:lnTo>
                    <a:pt x="405936" y="1615955"/>
                  </a:lnTo>
                  <a:lnTo>
                    <a:pt x="375035" y="1583066"/>
                  </a:lnTo>
                  <a:lnTo>
                    <a:pt x="345165" y="1549222"/>
                  </a:lnTo>
                  <a:lnTo>
                    <a:pt x="316351" y="1514446"/>
                  </a:lnTo>
                  <a:lnTo>
                    <a:pt x="288620" y="1478765"/>
                  </a:lnTo>
                  <a:lnTo>
                    <a:pt x="261996" y="1442204"/>
                  </a:lnTo>
                  <a:lnTo>
                    <a:pt x="236504" y="1404787"/>
                  </a:lnTo>
                  <a:lnTo>
                    <a:pt x="212169" y="1366541"/>
                  </a:lnTo>
                  <a:lnTo>
                    <a:pt x="189017" y="1327490"/>
                  </a:lnTo>
                  <a:lnTo>
                    <a:pt x="167074" y="1287660"/>
                  </a:lnTo>
                  <a:lnTo>
                    <a:pt x="146363" y="1247075"/>
                  </a:lnTo>
                  <a:lnTo>
                    <a:pt x="126910" y="1205761"/>
                  </a:lnTo>
                  <a:lnTo>
                    <a:pt x="108741" y="1163743"/>
                  </a:lnTo>
                  <a:lnTo>
                    <a:pt x="91881" y="1121047"/>
                  </a:lnTo>
                  <a:lnTo>
                    <a:pt x="76355" y="1077697"/>
                  </a:lnTo>
                  <a:lnTo>
                    <a:pt x="62187" y="1033719"/>
                  </a:lnTo>
                  <a:lnTo>
                    <a:pt x="49404" y="989138"/>
                  </a:lnTo>
                  <a:lnTo>
                    <a:pt x="38031" y="943978"/>
                  </a:lnTo>
                  <a:lnTo>
                    <a:pt x="28092" y="898266"/>
                  </a:lnTo>
                  <a:lnTo>
                    <a:pt x="19613" y="852027"/>
                  </a:lnTo>
                  <a:lnTo>
                    <a:pt x="12620" y="805285"/>
                  </a:lnTo>
                  <a:lnTo>
                    <a:pt x="7136" y="758067"/>
                  </a:lnTo>
                  <a:lnTo>
                    <a:pt x="3188" y="710396"/>
                  </a:lnTo>
                  <a:lnTo>
                    <a:pt x="801" y="662298"/>
                  </a:lnTo>
                  <a:lnTo>
                    <a:pt x="0" y="613800"/>
                  </a:lnTo>
                </a:path>
              </a:pathLst>
            </a:custGeom>
            <a:ln w="76199">
              <a:solidFill>
                <a:srgbClr val="EA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8425" y="1464475"/>
              <a:ext cx="1715574" cy="19251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5574" y="1502574"/>
              <a:ext cx="1658424" cy="1810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quirrel holding a squirrel&#10;&#10;Description automatically generated with medium confidence">
            <a:extLst>
              <a:ext uri="{FF2B5EF4-FFF2-40B4-BE49-F238E27FC236}">
                <a16:creationId xmlns:a16="http://schemas.microsoft.com/office/drawing/2014/main" id="{F9F4B1BC-3D45-C11F-D771-927D432A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00150"/>
            <a:ext cx="2609850" cy="29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13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0014" y="1615073"/>
            <a:ext cx="6973570" cy="19685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294005" indent="-281940">
              <a:lnSpc>
                <a:spcPct val="100000"/>
              </a:lnSpc>
              <a:spcBef>
                <a:spcPts val="9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Inkluder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overskrifter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der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fokuserede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sigende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for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det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følgende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afsnit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Hav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klart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opdelte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intuitive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afsnit</a:t>
            </a:r>
            <a:r>
              <a:rPr sz="1400" b="1" spc="13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din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opgave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Inkluder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metatekst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hvor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du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tager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læseren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hånden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fremhæver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delkonklusioner,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endParaRPr sz="1400">
              <a:latin typeface="Calibri"/>
              <a:cs typeface="Calibri"/>
            </a:endParaRPr>
          </a:p>
          <a:p>
            <a:pPr marL="751205" lvl="1" indent="-282575">
              <a:lnSpc>
                <a:spcPct val="100000"/>
              </a:lnSpc>
              <a:spcBef>
                <a:spcPts val="869"/>
              </a:spcBef>
              <a:buChar char="-"/>
              <a:tabLst>
                <a:tab pos="751205" algn="l"/>
                <a:tab pos="75184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“I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det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følgende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afsnit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vil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jeg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undersøge...”</a:t>
            </a:r>
            <a:endParaRPr sz="1400">
              <a:latin typeface="Calibri"/>
              <a:cs typeface="Calibri"/>
            </a:endParaRPr>
          </a:p>
          <a:p>
            <a:pPr marL="751205" lvl="1" indent="-282575">
              <a:lnSpc>
                <a:spcPct val="100000"/>
              </a:lnSpc>
              <a:spcBef>
                <a:spcPts val="869"/>
              </a:spcBef>
              <a:buChar char="-"/>
              <a:tabLst>
                <a:tab pos="751205" algn="l"/>
                <a:tab pos="75184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“I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dette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afsnit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har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jeg</a:t>
            </a: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via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Baym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argumenteret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for,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at...”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lr>
                <a:srgbClr val="5E686C"/>
              </a:buClr>
              <a:buChar char="-"/>
              <a:tabLst>
                <a:tab pos="294005" algn="l"/>
                <a:tab pos="294640" algn="l"/>
              </a:tabLst>
            </a:pPr>
            <a:r>
              <a:rPr sz="1400" spc="114" dirty="0">
                <a:solidFill>
                  <a:srgbClr val="666666"/>
                </a:solidFill>
                <a:latin typeface="Calibri"/>
                <a:cs typeface="Calibri"/>
              </a:rPr>
              <a:t>HUSK</a:t>
            </a:r>
            <a:r>
              <a:rPr sz="1400" spc="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114" dirty="0">
                <a:solidFill>
                  <a:srgbClr val="434343"/>
                </a:solidFill>
                <a:latin typeface="Calibri"/>
                <a:cs typeface="Calibri"/>
              </a:rPr>
              <a:t>DEN</a:t>
            </a:r>
            <a:r>
              <a:rPr sz="1400" b="1" spc="4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114" dirty="0">
                <a:solidFill>
                  <a:srgbClr val="E06666"/>
                </a:solidFill>
                <a:latin typeface="Calibri"/>
                <a:cs typeface="Calibri"/>
              </a:rPr>
              <a:t>RØDE</a:t>
            </a:r>
            <a:r>
              <a:rPr sz="1400" b="1" spc="40" dirty="0">
                <a:solidFill>
                  <a:srgbClr val="E06666"/>
                </a:solidFill>
                <a:latin typeface="Calibri"/>
                <a:cs typeface="Calibri"/>
              </a:rPr>
              <a:t> </a:t>
            </a:r>
            <a:r>
              <a:rPr sz="1400" b="1" spc="90" dirty="0">
                <a:solidFill>
                  <a:srgbClr val="434343"/>
                </a:solidFill>
                <a:latin typeface="Calibri"/>
                <a:cs typeface="Calibri"/>
              </a:rPr>
              <a:t>TRÅD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265" dirty="0">
                <a:solidFill>
                  <a:srgbClr val="FFFFFF"/>
                </a:solidFill>
              </a:rPr>
              <a:t>SPROGLIGE</a:t>
            </a:r>
            <a:r>
              <a:rPr spc="90" dirty="0">
                <a:solidFill>
                  <a:srgbClr val="FFFFFF"/>
                </a:solidFill>
              </a:rPr>
              <a:t> </a:t>
            </a:r>
            <a:r>
              <a:rPr spc="195" dirty="0">
                <a:solidFill>
                  <a:srgbClr val="FFFFFF"/>
                </a:solidFill>
              </a:rPr>
              <a:t>TIPS:</a:t>
            </a:r>
            <a:r>
              <a:rPr spc="95" dirty="0">
                <a:solidFill>
                  <a:srgbClr val="FFFFFF"/>
                </a:solidFill>
              </a:rPr>
              <a:t> </a:t>
            </a:r>
            <a:r>
              <a:rPr spc="285" dirty="0">
                <a:solidFill>
                  <a:srgbClr val="FFFFFF"/>
                </a:solidFill>
              </a:rPr>
              <a:t>STRUKTUR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3587089"/>
            <a:ext cx="9144000" cy="1331595"/>
          </a:xfrm>
          <a:custGeom>
            <a:avLst/>
            <a:gdLst/>
            <a:ahLst/>
            <a:cxnLst/>
            <a:rect l="l" t="t" r="r" b="b"/>
            <a:pathLst>
              <a:path w="9144000" h="1331595">
                <a:moveTo>
                  <a:pt x="0" y="977264"/>
                </a:moveTo>
                <a:lnTo>
                  <a:pt x="50156" y="977070"/>
                </a:lnTo>
                <a:lnTo>
                  <a:pt x="100424" y="976563"/>
                </a:lnTo>
                <a:lnTo>
                  <a:pt x="150782" y="975854"/>
                </a:lnTo>
                <a:lnTo>
                  <a:pt x="201207" y="975056"/>
                </a:lnTo>
                <a:lnTo>
                  <a:pt x="251677" y="974281"/>
                </a:lnTo>
                <a:lnTo>
                  <a:pt x="302169" y="973641"/>
                </a:lnTo>
                <a:lnTo>
                  <a:pt x="352661" y="973248"/>
                </a:lnTo>
                <a:lnTo>
                  <a:pt x="403130" y="973215"/>
                </a:lnTo>
                <a:lnTo>
                  <a:pt x="453554" y="973653"/>
                </a:lnTo>
                <a:lnTo>
                  <a:pt x="503911" y="974675"/>
                </a:lnTo>
                <a:lnTo>
                  <a:pt x="554177" y="976393"/>
                </a:lnTo>
                <a:lnTo>
                  <a:pt x="604331" y="978918"/>
                </a:lnTo>
                <a:lnTo>
                  <a:pt x="654351" y="982364"/>
                </a:lnTo>
                <a:lnTo>
                  <a:pt x="704212" y="986842"/>
                </a:lnTo>
                <a:lnTo>
                  <a:pt x="753894" y="992464"/>
                </a:lnTo>
                <a:lnTo>
                  <a:pt x="803374" y="999343"/>
                </a:lnTo>
                <a:lnTo>
                  <a:pt x="852629" y="1007590"/>
                </a:lnTo>
                <a:lnTo>
                  <a:pt x="901636" y="1017318"/>
                </a:lnTo>
                <a:lnTo>
                  <a:pt x="950374" y="1028639"/>
                </a:lnTo>
                <a:lnTo>
                  <a:pt x="995821" y="1039730"/>
                </a:lnTo>
                <a:lnTo>
                  <a:pt x="1042299" y="1050369"/>
                </a:lnTo>
                <a:lnTo>
                  <a:pt x="1089596" y="1060267"/>
                </a:lnTo>
                <a:lnTo>
                  <a:pt x="1137502" y="1069133"/>
                </a:lnTo>
                <a:lnTo>
                  <a:pt x="1185802" y="1076679"/>
                </a:lnTo>
                <a:lnTo>
                  <a:pt x="1234286" y="1082614"/>
                </a:lnTo>
                <a:lnTo>
                  <a:pt x="1282741" y="1086650"/>
                </a:lnTo>
                <a:lnTo>
                  <a:pt x="1330955" y="1088496"/>
                </a:lnTo>
                <a:lnTo>
                  <a:pt x="1378716" y="1087863"/>
                </a:lnTo>
                <a:lnTo>
                  <a:pt x="1425810" y="1084462"/>
                </a:lnTo>
                <a:lnTo>
                  <a:pt x="1472027" y="1078002"/>
                </a:lnTo>
                <a:lnTo>
                  <a:pt x="1517155" y="1068195"/>
                </a:lnTo>
                <a:lnTo>
                  <a:pt x="1560980" y="1054750"/>
                </a:lnTo>
                <a:lnTo>
                  <a:pt x="1603290" y="1037378"/>
                </a:lnTo>
                <a:lnTo>
                  <a:pt x="1643874" y="1015789"/>
                </a:lnTo>
                <a:lnTo>
                  <a:pt x="1680446" y="992277"/>
                </a:lnTo>
                <a:lnTo>
                  <a:pt x="1717698" y="964741"/>
                </a:lnTo>
                <a:lnTo>
                  <a:pt x="1753506" y="933736"/>
                </a:lnTo>
                <a:lnTo>
                  <a:pt x="1785744" y="899817"/>
                </a:lnTo>
                <a:lnTo>
                  <a:pt x="1812287" y="863539"/>
                </a:lnTo>
                <a:lnTo>
                  <a:pt x="1831011" y="825455"/>
                </a:lnTo>
                <a:lnTo>
                  <a:pt x="1839790" y="786121"/>
                </a:lnTo>
                <a:lnTo>
                  <a:pt x="1836499" y="746089"/>
                </a:lnTo>
                <a:lnTo>
                  <a:pt x="1782743" y="693848"/>
                </a:lnTo>
                <a:lnTo>
                  <a:pt x="1739723" y="683334"/>
                </a:lnTo>
                <a:lnTo>
                  <a:pt x="1695356" y="683543"/>
                </a:lnTo>
                <a:lnTo>
                  <a:pt x="1656699" y="694714"/>
                </a:lnTo>
                <a:lnTo>
                  <a:pt x="1617241" y="737893"/>
                </a:lnTo>
                <a:lnTo>
                  <a:pt x="1615730" y="800596"/>
                </a:lnTo>
                <a:lnTo>
                  <a:pt x="1644260" y="874215"/>
                </a:lnTo>
                <a:lnTo>
                  <a:pt x="1667321" y="912428"/>
                </a:lnTo>
                <a:lnTo>
                  <a:pt x="1694929" y="950141"/>
                </a:lnTo>
                <a:lnTo>
                  <a:pt x="1726095" y="986280"/>
                </a:lnTo>
                <a:lnTo>
                  <a:pt x="1759832" y="1019768"/>
                </a:lnTo>
                <a:lnTo>
                  <a:pt x="1795151" y="1049529"/>
                </a:lnTo>
                <a:lnTo>
                  <a:pt x="1831065" y="1074487"/>
                </a:lnTo>
                <a:lnTo>
                  <a:pt x="1866585" y="1093566"/>
                </a:lnTo>
                <a:lnTo>
                  <a:pt x="1949233" y="1115027"/>
                </a:lnTo>
                <a:lnTo>
                  <a:pt x="1998882" y="1119308"/>
                </a:lnTo>
                <a:lnTo>
                  <a:pt x="2049248" y="1118817"/>
                </a:lnTo>
                <a:lnTo>
                  <a:pt x="2099910" y="1113839"/>
                </a:lnTo>
                <a:lnTo>
                  <a:pt x="2150443" y="1104658"/>
                </a:lnTo>
                <a:lnTo>
                  <a:pt x="2200425" y="1091559"/>
                </a:lnTo>
                <a:lnTo>
                  <a:pt x="2249433" y="1074828"/>
                </a:lnTo>
                <a:lnTo>
                  <a:pt x="2297045" y="1054748"/>
                </a:lnTo>
                <a:lnTo>
                  <a:pt x="2342838" y="1031604"/>
                </a:lnTo>
                <a:lnTo>
                  <a:pt x="2386389" y="1005681"/>
                </a:lnTo>
                <a:lnTo>
                  <a:pt x="2427274" y="977264"/>
                </a:lnTo>
                <a:lnTo>
                  <a:pt x="2467325" y="945354"/>
                </a:lnTo>
                <a:lnTo>
                  <a:pt x="2506661" y="911489"/>
                </a:lnTo>
                <a:lnTo>
                  <a:pt x="2545882" y="877079"/>
                </a:lnTo>
                <a:lnTo>
                  <a:pt x="2585584" y="843530"/>
                </a:lnTo>
                <a:lnTo>
                  <a:pt x="2626366" y="812249"/>
                </a:lnTo>
                <a:lnTo>
                  <a:pt x="2668827" y="784644"/>
                </a:lnTo>
                <a:lnTo>
                  <a:pt x="2713563" y="762121"/>
                </a:lnTo>
                <a:lnTo>
                  <a:pt x="2761174" y="746089"/>
                </a:lnTo>
                <a:lnTo>
                  <a:pt x="2807062" y="740182"/>
                </a:lnTo>
                <a:lnTo>
                  <a:pt x="2852191" y="744469"/>
                </a:lnTo>
                <a:lnTo>
                  <a:pt x="2896661" y="757227"/>
                </a:lnTo>
                <a:lnTo>
                  <a:pt x="2940571" y="776728"/>
                </a:lnTo>
                <a:lnTo>
                  <a:pt x="2984020" y="801249"/>
                </a:lnTo>
                <a:lnTo>
                  <a:pt x="3027108" y="829062"/>
                </a:lnTo>
                <a:lnTo>
                  <a:pt x="3069933" y="858444"/>
                </a:lnTo>
                <a:lnTo>
                  <a:pt x="3112594" y="887667"/>
                </a:lnTo>
                <a:lnTo>
                  <a:pt x="3155192" y="915008"/>
                </a:lnTo>
                <a:lnTo>
                  <a:pt x="3197824" y="938739"/>
                </a:lnTo>
                <a:lnTo>
                  <a:pt x="3236743" y="952480"/>
                </a:lnTo>
                <a:lnTo>
                  <a:pt x="3277328" y="957085"/>
                </a:lnTo>
                <a:lnTo>
                  <a:pt x="3319242" y="954622"/>
                </a:lnTo>
                <a:lnTo>
                  <a:pt x="3362150" y="947157"/>
                </a:lnTo>
                <a:lnTo>
                  <a:pt x="3405715" y="936756"/>
                </a:lnTo>
                <a:lnTo>
                  <a:pt x="3449602" y="925486"/>
                </a:lnTo>
                <a:lnTo>
                  <a:pt x="3493476" y="915413"/>
                </a:lnTo>
                <a:lnTo>
                  <a:pt x="3536998" y="908603"/>
                </a:lnTo>
                <a:lnTo>
                  <a:pt x="3579835" y="907123"/>
                </a:lnTo>
                <a:lnTo>
                  <a:pt x="3621649" y="913039"/>
                </a:lnTo>
                <a:lnTo>
                  <a:pt x="3668311" y="927295"/>
                </a:lnTo>
                <a:lnTo>
                  <a:pt x="3714683" y="945256"/>
                </a:lnTo>
                <a:lnTo>
                  <a:pt x="3760895" y="964868"/>
                </a:lnTo>
                <a:lnTo>
                  <a:pt x="3807077" y="984077"/>
                </a:lnTo>
                <a:lnTo>
                  <a:pt x="3853356" y="1000828"/>
                </a:lnTo>
                <a:lnTo>
                  <a:pt x="3899863" y="1013066"/>
                </a:lnTo>
                <a:lnTo>
                  <a:pt x="3946726" y="1018738"/>
                </a:lnTo>
                <a:lnTo>
                  <a:pt x="3994074" y="1015789"/>
                </a:lnTo>
                <a:lnTo>
                  <a:pt x="4033036" y="1005947"/>
                </a:lnTo>
                <a:lnTo>
                  <a:pt x="4098081" y="969856"/>
                </a:lnTo>
                <a:lnTo>
                  <a:pt x="4148366" y="914846"/>
                </a:lnTo>
                <a:lnTo>
                  <a:pt x="4168877" y="881355"/>
                </a:lnTo>
                <a:lnTo>
                  <a:pt x="4186784" y="844466"/>
                </a:lnTo>
                <a:lnTo>
                  <a:pt x="4202447" y="804621"/>
                </a:lnTo>
                <a:lnTo>
                  <a:pt x="4216229" y="762264"/>
                </a:lnTo>
                <a:lnTo>
                  <a:pt x="4228491" y="717840"/>
                </a:lnTo>
                <a:lnTo>
                  <a:pt x="4239595" y="671791"/>
                </a:lnTo>
                <a:lnTo>
                  <a:pt x="4249902" y="624561"/>
                </a:lnTo>
                <a:lnTo>
                  <a:pt x="4259775" y="576593"/>
                </a:lnTo>
                <a:lnTo>
                  <a:pt x="4269576" y="528332"/>
                </a:lnTo>
                <a:lnTo>
                  <a:pt x="4279665" y="480221"/>
                </a:lnTo>
                <a:lnTo>
                  <a:pt x="4290405" y="432703"/>
                </a:lnTo>
                <a:lnTo>
                  <a:pt x="4302157" y="386222"/>
                </a:lnTo>
                <a:lnTo>
                  <a:pt x="4315283" y="341221"/>
                </a:lnTo>
                <a:lnTo>
                  <a:pt x="4330146" y="298145"/>
                </a:lnTo>
                <a:lnTo>
                  <a:pt x="4347105" y="257437"/>
                </a:lnTo>
                <a:lnTo>
                  <a:pt x="4366524" y="219539"/>
                </a:lnTo>
                <a:lnTo>
                  <a:pt x="4390009" y="184390"/>
                </a:lnTo>
                <a:lnTo>
                  <a:pt x="4419697" y="149649"/>
                </a:lnTo>
                <a:lnTo>
                  <a:pt x="4454488" y="116293"/>
                </a:lnTo>
                <a:lnTo>
                  <a:pt x="4493285" y="85300"/>
                </a:lnTo>
                <a:lnTo>
                  <a:pt x="4534989" y="57649"/>
                </a:lnTo>
                <a:lnTo>
                  <a:pt x="4578501" y="34315"/>
                </a:lnTo>
                <a:lnTo>
                  <a:pt x="4622722" y="16277"/>
                </a:lnTo>
                <a:lnTo>
                  <a:pt x="4666555" y="4513"/>
                </a:lnTo>
                <a:lnTo>
                  <a:pt x="4708900" y="0"/>
                </a:lnTo>
                <a:lnTo>
                  <a:pt x="4748659" y="3714"/>
                </a:lnTo>
                <a:lnTo>
                  <a:pt x="4784734" y="16635"/>
                </a:lnTo>
                <a:lnTo>
                  <a:pt x="4816024" y="39739"/>
                </a:lnTo>
                <a:lnTo>
                  <a:pt x="4843260" y="70063"/>
                </a:lnTo>
                <a:lnTo>
                  <a:pt x="4867996" y="103856"/>
                </a:lnTo>
                <a:lnTo>
                  <a:pt x="4890206" y="140751"/>
                </a:lnTo>
                <a:lnTo>
                  <a:pt x="4909865" y="180380"/>
                </a:lnTo>
                <a:lnTo>
                  <a:pt x="4926946" y="222377"/>
                </a:lnTo>
                <a:lnTo>
                  <a:pt x="4941426" y="266374"/>
                </a:lnTo>
                <a:lnTo>
                  <a:pt x="4953277" y="312004"/>
                </a:lnTo>
                <a:lnTo>
                  <a:pt x="4962475" y="358900"/>
                </a:lnTo>
                <a:lnTo>
                  <a:pt x="4968994" y="406693"/>
                </a:lnTo>
                <a:lnTo>
                  <a:pt x="4972809" y="455018"/>
                </a:lnTo>
                <a:lnTo>
                  <a:pt x="4973893" y="503506"/>
                </a:lnTo>
                <a:lnTo>
                  <a:pt x="4972221" y="551790"/>
                </a:lnTo>
                <a:lnTo>
                  <a:pt x="4967769" y="599503"/>
                </a:lnTo>
                <a:lnTo>
                  <a:pt x="4960509" y="646278"/>
                </a:lnTo>
                <a:lnTo>
                  <a:pt x="4950417" y="691747"/>
                </a:lnTo>
                <a:lnTo>
                  <a:pt x="4937467" y="735543"/>
                </a:lnTo>
                <a:lnTo>
                  <a:pt x="4921634" y="777298"/>
                </a:lnTo>
                <a:lnTo>
                  <a:pt x="4902891" y="816646"/>
                </a:lnTo>
                <a:lnTo>
                  <a:pt x="4881214" y="853219"/>
                </a:lnTo>
                <a:lnTo>
                  <a:pt x="4856577" y="886650"/>
                </a:lnTo>
                <a:lnTo>
                  <a:pt x="4828954" y="916571"/>
                </a:lnTo>
                <a:lnTo>
                  <a:pt x="4798320" y="942615"/>
                </a:lnTo>
                <a:lnTo>
                  <a:pt x="4764649" y="964414"/>
                </a:lnTo>
                <a:lnTo>
                  <a:pt x="4719099" y="987207"/>
                </a:lnTo>
                <a:lnTo>
                  <a:pt x="4670715" y="1006464"/>
                </a:lnTo>
                <a:lnTo>
                  <a:pt x="4620314" y="1021614"/>
                </a:lnTo>
                <a:lnTo>
                  <a:pt x="4568708" y="1032088"/>
                </a:lnTo>
                <a:lnTo>
                  <a:pt x="4516712" y="1037313"/>
                </a:lnTo>
                <a:lnTo>
                  <a:pt x="4465140" y="1036719"/>
                </a:lnTo>
                <a:lnTo>
                  <a:pt x="4414806" y="1029735"/>
                </a:lnTo>
                <a:lnTo>
                  <a:pt x="4366524" y="1015789"/>
                </a:lnTo>
                <a:lnTo>
                  <a:pt x="4326346" y="998017"/>
                </a:lnTo>
                <a:lnTo>
                  <a:pt x="4287126" y="975403"/>
                </a:lnTo>
                <a:lnTo>
                  <a:pt x="4249288" y="948431"/>
                </a:lnTo>
                <a:lnTo>
                  <a:pt x="4213255" y="917582"/>
                </a:lnTo>
                <a:lnTo>
                  <a:pt x="4179452" y="883340"/>
                </a:lnTo>
                <a:lnTo>
                  <a:pt x="4148301" y="846187"/>
                </a:lnTo>
                <a:lnTo>
                  <a:pt x="4120227" y="806607"/>
                </a:lnTo>
                <a:lnTo>
                  <a:pt x="4095654" y="765080"/>
                </a:lnTo>
                <a:lnTo>
                  <a:pt x="4075005" y="722091"/>
                </a:lnTo>
                <a:lnTo>
                  <a:pt x="4058703" y="678121"/>
                </a:lnTo>
                <a:lnTo>
                  <a:pt x="4047173" y="633653"/>
                </a:lnTo>
                <a:lnTo>
                  <a:pt x="4040839" y="589170"/>
                </a:lnTo>
                <a:lnTo>
                  <a:pt x="4040123" y="545155"/>
                </a:lnTo>
                <a:lnTo>
                  <a:pt x="4045449" y="502089"/>
                </a:lnTo>
                <a:lnTo>
                  <a:pt x="4069617" y="438220"/>
                </a:lnTo>
                <a:lnTo>
                  <a:pt x="4111097" y="392484"/>
                </a:lnTo>
                <a:lnTo>
                  <a:pt x="4167462" y="363255"/>
                </a:lnTo>
                <a:lnTo>
                  <a:pt x="4236283" y="348904"/>
                </a:lnTo>
                <a:lnTo>
                  <a:pt x="4274607" y="346800"/>
                </a:lnTo>
                <a:lnTo>
                  <a:pt x="4315134" y="347804"/>
                </a:lnTo>
                <a:lnTo>
                  <a:pt x="4357561" y="351714"/>
                </a:lnTo>
                <a:lnTo>
                  <a:pt x="4401585" y="358326"/>
                </a:lnTo>
                <a:lnTo>
                  <a:pt x="4446903" y="367436"/>
                </a:lnTo>
                <a:lnTo>
                  <a:pt x="4493210" y="378842"/>
                </a:lnTo>
                <a:lnTo>
                  <a:pt x="4540203" y="392339"/>
                </a:lnTo>
                <a:lnTo>
                  <a:pt x="4587579" y="407724"/>
                </a:lnTo>
                <a:lnTo>
                  <a:pt x="4635034" y="424793"/>
                </a:lnTo>
                <a:lnTo>
                  <a:pt x="4682265" y="443344"/>
                </a:lnTo>
                <a:lnTo>
                  <a:pt x="4728968" y="463172"/>
                </a:lnTo>
                <a:lnTo>
                  <a:pt x="4774840" y="484074"/>
                </a:lnTo>
                <a:lnTo>
                  <a:pt x="4819577" y="505846"/>
                </a:lnTo>
                <a:lnTo>
                  <a:pt x="4862876" y="528286"/>
                </a:lnTo>
                <a:lnTo>
                  <a:pt x="4904433" y="551188"/>
                </a:lnTo>
                <a:lnTo>
                  <a:pt x="4943945" y="574351"/>
                </a:lnTo>
                <a:lnTo>
                  <a:pt x="4981108" y="597571"/>
                </a:lnTo>
                <a:lnTo>
                  <a:pt x="5015619" y="620643"/>
                </a:lnTo>
                <a:lnTo>
                  <a:pt x="5047174" y="643364"/>
                </a:lnTo>
                <a:lnTo>
                  <a:pt x="5082864" y="675177"/>
                </a:lnTo>
                <a:lnTo>
                  <a:pt x="5112900" y="712005"/>
                </a:lnTo>
                <a:lnTo>
                  <a:pt x="5137928" y="753062"/>
                </a:lnTo>
                <a:lnTo>
                  <a:pt x="5158591" y="797561"/>
                </a:lnTo>
                <a:lnTo>
                  <a:pt x="5175533" y="844717"/>
                </a:lnTo>
                <a:lnTo>
                  <a:pt x="5189399" y="893745"/>
                </a:lnTo>
                <a:lnTo>
                  <a:pt x="5200831" y="943856"/>
                </a:lnTo>
                <a:lnTo>
                  <a:pt x="5210476" y="994267"/>
                </a:lnTo>
                <a:lnTo>
                  <a:pt x="5218975" y="1044190"/>
                </a:lnTo>
                <a:lnTo>
                  <a:pt x="5226974" y="1092839"/>
                </a:lnTo>
                <a:lnTo>
                  <a:pt x="5235194" y="1138209"/>
                </a:lnTo>
                <a:lnTo>
                  <a:pt x="5242487" y="1185908"/>
                </a:lnTo>
                <a:lnTo>
                  <a:pt x="5244387" y="1232754"/>
                </a:lnTo>
                <a:lnTo>
                  <a:pt x="5236429" y="1275567"/>
                </a:lnTo>
                <a:lnTo>
                  <a:pt x="5214149" y="1311164"/>
                </a:lnTo>
                <a:lnTo>
                  <a:pt x="5163173" y="1331432"/>
                </a:lnTo>
                <a:lnTo>
                  <a:pt x="5134127" y="1325491"/>
                </a:lnTo>
                <a:lnTo>
                  <a:pt x="5073571" y="1288138"/>
                </a:lnTo>
                <a:lnTo>
                  <a:pt x="5043919" y="1259400"/>
                </a:lnTo>
                <a:lnTo>
                  <a:pt x="5015924" y="1225736"/>
                </a:lnTo>
                <a:lnTo>
                  <a:pt x="4990516" y="1188482"/>
                </a:lnTo>
                <a:lnTo>
                  <a:pt x="4968624" y="1148975"/>
                </a:lnTo>
                <a:lnTo>
                  <a:pt x="4951179" y="1108551"/>
                </a:lnTo>
                <a:lnTo>
                  <a:pt x="4939109" y="1068547"/>
                </a:lnTo>
                <a:lnTo>
                  <a:pt x="4933344" y="1030298"/>
                </a:lnTo>
                <a:lnTo>
                  <a:pt x="4934815" y="995142"/>
                </a:lnTo>
                <a:lnTo>
                  <a:pt x="4968493" y="928912"/>
                </a:lnTo>
                <a:lnTo>
                  <a:pt x="5000349" y="900259"/>
                </a:lnTo>
                <a:lnTo>
                  <a:pt x="5038411" y="877580"/>
                </a:lnTo>
                <a:lnTo>
                  <a:pt x="5081069" y="859999"/>
                </a:lnTo>
                <a:lnTo>
                  <a:pt x="5126715" y="846641"/>
                </a:lnTo>
                <a:lnTo>
                  <a:pt x="5173742" y="836629"/>
                </a:lnTo>
                <a:lnTo>
                  <a:pt x="5220539" y="829087"/>
                </a:lnTo>
                <a:lnTo>
                  <a:pt x="5265499" y="823139"/>
                </a:lnTo>
                <a:lnTo>
                  <a:pt x="5313885" y="817673"/>
                </a:lnTo>
                <a:lnTo>
                  <a:pt x="5362460" y="813351"/>
                </a:lnTo>
                <a:lnTo>
                  <a:pt x="5411186" y="810166"/>
                </a:lnTo>
                <a:lnTo>
                  <a:pt x="5460025" y="808114"/>
                </a:lnTo>
                <a:lnTo>
                  <a:pt x="5508938" y="807191"/>
                </a:lnTo>
                <a:lnTo>
                  <a:pt x="5557888" y="807391"/>
                </a:lnTo>
                <a:lnTo>
                  <a:pt x="5606834" y="808710"/>
                </a:lnTo>
                <a:lnTo>
                  <a:pt x="5655741" y="811142"/>
                </a:lnTo>
                <a:lnTo>
                  <a:pt x="5704568" y="814683"/>
                </a:lnTo>
                <a:lnTo>
                  <a:pt x="5753277" y="819327"/>
                </a:lnTo>
                <a:lnTo>
                  <a:pt x="5801831" y="825069"/>
                </a:lnTo>
                <a:lnTo>
                  <a:pt x="5850191" y="831906"/>
                </a:lnTo>
                <a:lnTo>
                  <a:pt x="5898318" y="839831"/>
                </a:lnTo>
                <a:lnTo>
                  <a:pt x="5946174" y="848839"/>
                </a:lnTo>
                <a:lnTo>
                  <a:pt x="5995322" y="854701"/>
                </a:lnTo>
                <a:lnTo>
                  <a:pt x="6044999" y="854162"/>
                </a:lnTo>
                <a:lnTo>
                  <a:pt x="6095029" y="849357"/>
                </a:lnTo>
                <a:lnTo>
                  <a:pt x="6145236" y="842418"/>
                </a:lnTo>
                <a:lnTo>
                  <a:pt x="6195444" y="835479"/>
                </a:lnTo>
                <a:lnTo>
                  <a:pt x="6245474" y="830672"/>
                </a:lnTo>
                <a:lnTo>
                  <a:pt x="6295152" y="830131"/>
                </a:lnTo>
                <a:lnTo>
                  <a:pt x="6344299" y="835989"/>
                </a:lnTo>
                <a:lnTo>
                  <a:pt x="6391324" y="845935"/>
                </a:lnTo>
                <a:lnTo>
                  <a:pt x="6438752" y="856868"/>
                </a:lnTo>
                <a:lnTo>
                  <a:pt x="6486527" y="868530"/>
                </a:lnTo>
                <a:lnTo>
                  <a:pt x="6534589" y="880660"/>
                </a:lnTo>
                <a:lnTo>
                  <a:pt x="6582879" y="892997"/>
                </a:lnTo>
                <a:lnTo>
                  <a:pt x="6631338" y="905281"/>
                </a:lnTo>
                <a:lnTo>
                  <a:pt x="6679909" y="917252"/>
                </a:lnTo>
                <a:lnTo>
                  <a:pt x="6728531" y="928649"/>
                </a:lnTo>
                <a:lnTo>
                  <a:pt x="6777146" y="939212"/>
                </a:lnTo>
                <a:lnTo>
                  <a:pt x="6825696" y="948680"/>
                </a:lnTo>
                <a:lnTo>
                  <a:pt x="6874121" y="956794"/>
                </a:lnTo>
                <a:lnTo>
                  <a:pt x="6922363" y="963293"/>
                </a:lnTo>
                <a:lnTo>
                  <a:pt x="6970363" y="967916"/>
                </a:lnTo>
                <a:lnTo>
                  <a:pt x="7018063" y="970403"/>
                </a:lnTo>
                <a:lnTo>
                  <a:pt x="7065402" y="970493"/>
                </a:lnTo>
                <a:lnTo>
                  <a:pt x="7112324" y="967928"/>
                </a:lnTo>
                <a:lnTo>
                  <a:pt x="7158768" y="962445"/>
                </a:lnTo>
                <a:lnTo>
                  <a:pt x="7204676" y="953784"/>
                </a:lnTo>
                <a:lnTo>
                  <a:pt x="7249990" y="941686"/>
                </a:lnTo>
                <a:lnTo>
                  <a:pt x="7294649" y="925889"/>
                </a:lnTo>
                <a:lnTo>
                  <a:pt x="7328657" y="870718"/>
                </a:lnTo>
                <a:lnTo>
                  <a:pt x="7335318" y="832520"/>
                </a:lnTo>
                <a:lnTo>
                  <a:pt x="7346024" y="797464"/>
                </a:lnTo>
                <a:lnTo>
                  <a:pt x="7366254" y="754564"/>
                </a:lnTo>
                <a:lnTo>
                  <a:pt x="7384145" y="707219"/>
                </a:lnTo>
                <a:lnTo>
                  <a:pt x="7394489" y="659492"/>
                </a:lnTo>
                <a:lnTo>
                  <a:pt x="7392077" y="615445"/>
                </a:lnTo>
                <a:lnTo>
                  <a:pt x="7371699" y="579139"/>
                </a:lnTo>
                <a:lnTo>
                  <a:pt x="7307194" y="555768"/>
                </a:lnTo>
                <a:lnTo>
                  <a:pt x="7268103" y="561793"/>
                </a:lnTo>
                <a:lnTo>
                  <a:pt x="7227657" y="577240"/>
                </a:lnTo>
                <a:lnTo>
                  <a:pt x="7188258" y="600323"/>
                </a:lnTo>
                <a:lnTo>
                  <a:pt x="7152307" y="629254"/>
                </a:lnTo>
                <a:lnTo>
                  <a:pt x="7122208" y="662247"/>
                </a:lnTo>
                <a:lnTo>
                  <a:pt x="7100363" y="697512"/>
                </a:lnTo>
                <a:lnTo>
                  <a:pt x="7086665" y="770550"/>
                </a:lnTo>
                <a:lnTo>
                  <a:pt x="7089663" y="807146"/>
                </a:lnTo>
                <a:lnTo>
                  <a:pt x="7110844" y="877836"/>
                </a:lnTo>
                <a:lnTo>
                  <a:pt x="7128360" y="911712"/>
                </a:lnTo>
                <a:lnTo>
                  <a:pt x="7150048" y="944464"/>
                </a:lnTo>
                <a:lnTo>
                  <a:pt x="7175574" y="975982"/>
                </a:lnTo>
                <a:lnTo>
                  <a:pt x="7204606" y="1006159"/>
                </a:lnTo>
                <a:lnTo>
                  <a:pt x="7236808" y="1034885"/>
                </a:lnTo>
                <a:lnTo>
                  <a:pt x="7271849" y="1062051"/>
                </a:lnTo>
                <a:lnTo>
                  <a:pt x="7309393" y="1087550"/>
                </a:lnTo>
                <a:lnTo>
                  <a:pt x="7349108" y="1111271"/>
                </a:lnTo>
                <a:lnTo>
                  <a:pt x="7390659" y="1133106"/>
                </a:lnTo>
                <a:lnTo>
                  <a:pt x="7433713" y="1152947"/>
                </a:lnTo>
                <a:lnTo>
                  <a:pt x="7477937" y="1170685"/>
                </a:lnTo>
                <a:lnTo>
                  <a:pt x="7522997" y="1186210"/>
                </a:lnTo>
                <a:lnTo>
                  <a:pt x="7568559" y="1199414"/>
                </a:lnTo>
                <a:lnTo>
                  <a:pt x="7614290" y="1210189"/>
                </a:lnTo>
                <a:lnTo>
                  <a:pt x="7659855" y="1218425"/>
                </a:lnTo>
                <a:lnTo>
                  <a:pt x="7704922" y="1224013"/>
                </a:lnTo>
                <a:lnTo>
                  <a:pt x="7749157" y="1226846"/>
                </a:lnTo>
                <a:lnTo>
                  <a:pt x="7792226" y="1226814"/>
                </a:lnTo>
                <a:lnTo>
                  <a:pt x="7833795" y="1223808"/>
                </a:lnTo>
                <a:lnTo>
                  <a:pt x="7873530" y="1217719"/>
                </a:lnTo>
                <a:lnTo>
                  <a:pt x="7911099" y="1208439"/>
                </a:lnTo>
                <a:lnTo>
                  <a:pt x="7952246" y="1191747"/>
                </a:lnTo>
                <a:lnTo>
                  <a:pt x="7989709" y="1168155"/>
                </a:lnTo>
                <a:lnTo>
                  <a:pt x="8023690" y="1138645"/>
                </a:lnTo>
                <a:lnTo>
                  <a:pt x="8054387" y="1104200"/>
                </a:lnTo>
                <a:lnTo>
                  <a:pt x="8082000" y="1065799"/>
                </a:lnTo>
                <a:lnTo>
                  <a:pt x="8106729" y="1024426"/>
                </a:lnTo>
                <a:lnTo>
                  <a:pt x="8128773" y="981062"/>
                </a:lnTo>
                <a:lnTo>
                  <a:pt x="8148334" y="936688"/>
                </a:lnTo>
                <a:lnTo>
                  <a:pt x="8165609" y="892287"/>
                </a:lnTo>
                <a:lnTo>
                  <a:pt x="8180799" y="848839"/>
                </a:lnTo>
                <a:lnTo>
                  <a:pt x="8197101" y="804025"/>
                </a:lnTo>
                <a:lnTo>
                  <a:pt x="8215478" y="758014"/>
                </a:lnTo>
                <a:lnTo>
                  <a:pt x="8234210" y="711229"/>
                </a:lnTo>
                <a:lnTo>
                  <a:pt x="8251581" y="664090"/>
                </a:lnTo>
                <a:lnTo>
                  <a:pt x="8265870" y="617021"/>
                </a:lnTo>
                <a:lnTo>
                  <a:pt x="8275360" y="570442"/>
                </a:lnTo>
                <a:lnTo>
                  <a:pt x="8278332" y="524775"/>
                </a:lnTo>
                <a:lnTo>
                  <a:pt x="8273068" y="480442"/>
                </a:lnTo>
                <a:lnTo>
                  <a:pt x="8257849" y="437864"/>
                </a:lnTo>
                <a:lnTo>
                  <a:pt x="8233338" y="401100"/>
                </a:lnTo>
                <a:lnTo>
                  <a:pt x="8199544" y="368013"/>
                </a:lnTo>
                <a:lnTo>
                  <a:pt x="8158879" y="339953"/>
                </a:lnTo>
                <a:lnTo>
                  <a:pt x="8113750" y="318270"/>
                </a:lnTo>
                <a:lnTo>
                  <a:pt x="8066568" y="304312"/>
                </a:lnTo>
                <a:lnTo>
                  <a:pt x="8019743" y="299430"/>
                </a:lnTo>
                <a:lnTo>
                  <a:pt x="7975683" y="304972"/>
                </a:lnTo>
                <a:lnTo>
                  <a:pt x="7936799" y="322289"/>
                </a:lnTo>
                <a:lnTo>
                  <a:pt x="7903822" y="358867"/>
                </a:lnTo>
                <a:lnTo>
                  <a:pt x="7895370" y="405263"/>
                </a:lnTo>
                <a:lnTo>
                  <a:pt x="7899359" y="431375"/>
                </a:lnTo>
                <a:lnTo>
                  <a:pt x="7921808" y="487888"/>
                </a:lnTo>
                <a:lnTo>
                  <a:pt x="7960935" y="548069"/>
                </a:lnTo>
                <a:lnTo>
                  <a:pt x="7985771" y="578767"/>
                </a:lnTo>
                <a:lnTo>
                  <a:pt x="8013600" y="609458"/>
                </a:lnTo>
                <a:lnTo>
                  <a:pt x="8044029" y="639837"/>
                </a:lnTo>
                <a:lnTo>
                  <a:pt x="8076665" y="669594"/>
                </a:lnTo>
                <a:lnTo>
                  <a:pt x="8111116" y="698424"/>
                </a:lnTo>
                <a:lnTo>
                  <a:pt x="8146991" y="726017"/>
                </a:lnTo>
                <a:lnTo>
                  <a:pt x="8183896" y="752067"/>
                </a:lnTo>
                <a:lnTo>
                  <a:pt x="8221439" y="776266"/>
                </a:lnTo>
                <a:lnTo>
                  <a:pt x="8259229" y="798306"/>
                </a:lnTo>
                <a:lnTo>
                  <a:pt x="8296871" y="817880"/>
                </a:lnTo>
                <a:lnTo>
                  <a:pt x="8333975" y="834680"/>
                </a:lnTo>
                <a:lnTo>
                  <a:pt x="8370148" y="848399"/>
                </a:lnTo>
                <a:lnTo>
                  <a:pt x="8438130" y="865363"/>
                </a:lnTo>
                <a:lnTo>
                  <a:pt x="8497680" y="866310"/>
                </a:lnTo>
                <a:lnTo>
                  <a:pt x="8545657" y="848781"/>
                </a:lnTo>
                <a:lnTo>
                  <a:pt x="8578924" y="810314"/>
                </a:lnTo>
                <a:lnTo>
                  <a:pt x="8523872" y="809455"/>
                </a:lnTo>
                <a:lnTo>
                  <a:pt x="8532143" y="851712"/>
                </a:lnTo>
                <a:lnTo>
                  <a:pt x="8598870" y="882101"/>
                </a:lnTo>
                <a:lnTo>
                  <a:pt x="8659289" y="848358"/>
                </a:lnTo>
                <a:lnTo>
                  <a:pt x="8680357" y="815054"/>
                </a:lnTo>
                <a:lnTo>
                  <a:pt x="8694057" y="776145"/>
                </a:lnTo>
                <a:lnTo>
                  <a:pt x="8700945" y="733173"/>
                </a:lnTo>
                <a:lnTo>
                  <a:pt x="8701576" y="687680"/>
                </a:lnTo>
                <a:lnTo>
                  <a:pt x="8696504" y="641210"/>
                </a:lnTo>
                <a:lnTo>
                  <a:pt x="8686286" y="595303"/>
                </a:lnTo>
                <a:lnTo>
                  <a:pt x="8671476" y="551503"/>
                </a:lnTo>
                <a:lnTo>
                  <a:pt x="8652629" y="511351"/>
                </a:lnTo>
                <a:lnTo>
                  <a:pt x="8630299" y="476389"/>
                </a:lnTo>
                <a:lnTo>
                  <a:pt x="8599678" y="452724"/>
                </a:lnTo>
                <a:lnTo>
                  <a:pt x="8558145" y="440584"/>
                </a:lnTo>
                <a:lnTo>
                  <a:pt x="8517371" y="443142"/>
                </a:lnTo>
                <a:lnTo>
                  <a:pt x="8473206" y="498560"/>
                </a:lnTo>
                <a:lnTo>
                  <a:pt x="8464914" y="536983"/>
                </a:lnTo>
                <a:lnTo>
                  <a:pt x="8463579" y="577882"/>
                </a:lnTo>
                <a:lnTo>
                  <a:pt x="8468630" y="620301"/>
                </a:lnTo>
                <a:lnTo>
                  <a:pt x="8479497" y="663286"/>
                </a:lnTo>
                <a:lnTo>
                  <a:pt x="8495610" y="705883"/>
                </a:lnTo>
                <a:lnTo>
                  <a:pt x="8516397" y="747138"/>
                </a:lnTo>
                <a:lnTo>
                  <a:pt x="8541289" y="786096"/>
                </a:lnTo>
                <a:lnTo>
                  <a:pt x="8569715" y="821803"/>
                </a:lnTo>
                <a:lnTo>
                  <a:pt x="8601104" y="853305"/>
                </a:lnTo>
                <a:lnTo>
                  <a:pt x="8634887" y="879648"/>
                </a:lnTo>
                <a:lnTo>
                  <a:pt x="8670492" y="899878"/>
                </a:lnTo>
                <a:lnTo>
                  <a:pt x="8707349" y="913039"/>
                </a:lnTo>
                <a:lnTo>
                  <a:pt x="8747762" y="917986"/>
                </a:lnTo>
                <a:lnTo>
                  <a:pt x="8793718" y="915118"/>
                </a:lnTo>
                <a:lnTo>
                  <a:pt x="8842030" y="905266"/>
                </a:lnTo>
                <a:lnTo>
                  <a:pt x="8889506" y="889264"/>
                </a:lnTo>
                <a:lnTo>
                  <a:pt x="8932958" y="867942"/>
                </a:lnTo>
                <a:lnTo>
                  <a:pt x="8969195" y="842132"/>
                </a:lnTo>
                <a:lnTo>
                  <a:pt x="8995029" y="812665"/>
                </a:lnTo>
                <a:lnTo>
                  <a:pt x="9007268" y="780374"/>
                </a:lnTo>
                <a:lnTo>
                  <a:pt x="9002724" y="746089"/>
                </a:lnTo>
                <a:lnTo>
                  <a:pt x="8956997" y="701567"/>
                </a:lnTo>
                <a:lnTo>
                  <a:pt x="8882409" y="693922"/>
                </a:lnTo>
                <a:lnTo>
                  <a:pt x="8839122" y="701667"/>
                </a:lnTo>
                <a:lnTo>
                  <a:pt x="8794417" y="715918"/>
                </a:lnTo>
                <a:lnTo>
                  <a:pt x="8750226" y="735768"/>
                </a:lnTo>
                <a:lnTo>
                  <a:pt x="8708480" y="760315"/>
                </a:lnTo>
                <a:lnTo>
                  <a:pt x="8671113" y="788652"/>
                </a:lnTo>
                <a:lnTo>
                  <a:pt x="8640055" y="819876"/>
                </a:lnTo>
                <a:lnTo>
                  <a:pt x="8617240" y="853082"/>
                </a:lnTo>
                <a:lnTo>
                  <a:pt x="8602689" y="921298"/>
                </a:lnTo>
                <a:lnTo>
                  <a:pt x="8628369" y="972955"/>
                </a:lnTo>
                <a:lnTo>
                  <a:pt x="8685806" y="1007189"/>
                </a:lnTo>
                <a:lnTo>
                  <a:pt x="8723593" y="1019342"/>
                </a:lnTo>
                <a:lnTo>
                  <a:pt x="8765910" y="1029022"/>
                </a:lnTo>
                <a:lnTo>
                  <a:pt x="8811621" y="1036859"/>
                </a:lnTo>
                <a:lnTo>
                  <a:pt x="8859588" y="1043480"/>
                </a:lnTo>
                <a:lnTo>
                  <a:pt x="8908676" y="1049513"/>
                </a:lnTo>
                <a:lnTo>
                  <a:pt x="8957748" y="1055586"/>
                </a:lnTo>
                <a:lnTo>
                  <a:pt x="9005668" y="1062327"/>
                </a:lnTo>
                <a:lnTo>
                  <a:pt x="9051300" y="1070364"/>
                </a:lnTo>
                <a:lnTo>
                  <a:pt x="9093505" y="1080326"/>
                </a:lnTo>
                <a:lnTo>
                  <a:pt x="9131149" y="1092839"/>
                </a:lnTo>
                <a:lnTo>
                  <a:pt x="9143999" y="1099015"/>
                </a:lnTo>
              </a:path>
            </a:pathLst>
          </a:custGeom>
          <a:ln w="9524">
            <a:solidFill>
              <a:srgbClr val="F45E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265" dirty="0">
                <a:solidFill>
                  <a:srgbClr val="FFFFFF"/>
                </a:solidFill>
              </a:rPr>
              <a:t>SPROGLIGE</a:t>
            </a:r>
            <a:r>
              <a:rPr spc="90" dirty="0">
                <a:solidFill>
                  <a:srgbClr val="FFFFFF"/>
                </a:solidFill>
              </a:rPr>
              <a:t> </a:t>
            </a:r>
            <a:r>
              <a:rPr spc="195" dirty="0">
                <a:solidFill>
                  <a:srgbClr val="FFFFFF"/>
                </a:solidFill>
              </a:rPr>
              <a:t>TIPS:</a:t>
            </a:r>
            <a:r>
              <a:rPr spc="95" dirty="0">
                <a:solidFill>
                  <a:srgbClr val="FFFFFF"/>
                </a:solidFill>
              </a:rPr>
              <a:t> </a:t>
            </a:r>
            <a:r>
              <a:rPr spc="220" dirty="0">
                <a:solidFill>
                  <a:srgbClr val="FFFFFF"/>
                </a:solidFill>
              </a:rPr>
              <a:t>POSITIONERING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0014" y="1415047"/>
            <a:ext cx="8088630" cy="329962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294005" indent="-281940">
              <a:lnSpc>
                <a:spcPct val="100000"/>
              </a:lnSpc>
              <a:spcBef>
                <a:spcPts val="9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Skriv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434343"/>
                </a:solidFill>
                <a:latin typeface="Calibri"/>
                <a:cs typeface="Calibri"/>
              </a:rPr>
              <a:t>nuanceret</a:t>
            </a:r>
            <a:r>
              <a:rPr sz="1400" b="1" spc="1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95" dirty="0">
                <a:solidFill>
                  <a:srgbClr val="434343"/>
                </a:solidFill>
                <a:latin typeface="Calibri"/>
                <a:cs typeface="Calibri"/>
              </a:rPr>
              <a:t>og</a:t>
            </a:r>
            <a:r>
              <a:rPr sz="1400" b="1" spc="1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ydmygt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“dette</a:t>
            </a:r>
            <a:r>
              <a:rPr sz="1400" i="1" spc="11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70" dirty="0">
                <a:solidFill>
                  <a:srgbClr val="666666"/>
                </a:solidFill>
                <a:latin typeface="Calibri"/>
                <a:cs typeface="Calibri"/>
              </a:rPr>
              <a:t>peger</a:t>
            </a:r>
            <a:r>
              <a:rPr sz="1400" i="1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75" dirty="0">
                <a:solidFill>
                  <a:srgbClr val="666666"/>
                </a:solidFill>
                <a:latin typeface="Calibri"/>
                <a:cs typeface="Calibri"/>
              </a:rPr>
              <a:t>på</a:t>
            </a:r>
            <a:r>
              <a:rPr sz="1400" i="1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-20" dirty="0">
                <a:solidFill>
                  <a:srgbClr val="666666"/>
                </a:solidFill>
                <a:latin typeface="Calibri"/>
                <a:cs typeface="Calibri"/>
              </a:rPr>
              <a:t>at…”</a:t>
            </a:r>
            <a:endParaRPr sz="1400" dirty="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Vær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IKKE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434343"/>
                </a:solidFill>
                <a:latin typeface="Calibri"/>
                <a:cs typeface="Calibri"/>
              </a:rPr>
              <a:t>personlig</a:t>
            </a:r>
            <a:r>
              <a:rPr sz="1400" b="1" spc="12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95" dirty="0">
                <a:solidFill>
                  <a:srgbClr val="434343"/>
                </a:solidFill>
                <a:latin typeface="Calibri"/>
                <a:cs typeface="Calibri"/>
              </a:rPr>
              <a:t>og</a:t>
            </a:r>
            <a:r>
              <a:rPr sz="1400" b="1" spc="12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emotionel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“jeg</a:t>
            </a:r>
            <a:r>
              <a:rPr sz="1400" i="1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føler</a:t>
            </a:r>
            <a:r>
              <a:rPr sz="1400" i="1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-20" dirty="0">
                <a:solidFill>
                  <a:srgbClr val="666666"/>
                </a:solidFill>
                <a:latin typeface="Calibri"/>
                <a:cs typeface="Calibri"/>
              </a:rPr>
              <a:t>at…”</a:t>
            </a:r>
            <a:r>
              <a:rPr lang="da-DK" sz="1400" i="1" spc="-20" dirty="0">
                <a:solidFill>
                  <a:srgbClr val="666666"/>
                </a:solidFill>
                <a:latin typeface="Calibri"/>
                <a:cs typeface="Calibri"/>
              </a:rPr>
              <a:t>  (”</a:t>
            </a:r>
            <a:r>
              <a:rPr lang="da-DK" sz="1400" i="1" spc="-20" dirty="0" err="1">
                <a:solidFill>
                  <a:srgbClr val="666666"/>
                </a:solidFill>
                <a:latin typeface="Calibri"/>
                <a:cs typeface="Calibri"/>
              </a:rPr>
              <a:t>synsninger</a:t>
            </a:r>
            <a:r>
              <a:rPr lang="da-DK" sz="1400" i="1" spc="-20" dirty="0">
                <a:solidFill>
                  <a:srgbClr val="666666"/>
                </a:solidFill>
                <a:latin typeface="Calibri"/>
                <a:cs typeface="Calibri"/>
              </a:rPr>
              <a:t>”)</a:t>
            </a:r>
            <a:endParaRPr sz="1400" dirty="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869"/>
              </a:spcBef>
              <a:buChar char="-"/>
              <a:tabLst>
                <a:tab pos="294005" algn="l"/>
                <a:tab pos="29464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Vær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tydelig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omkring,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hvornår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det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dig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der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mener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noget,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hvornår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det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andre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der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mener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666666"/>
                </a:solidFill>
                <a:latin typeface="Calibri"/>
                <a:cs typeface="Calibri"/>
              </a:rPr>
              <a:t>noget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666666"/>
              </a:buClr>
              <a:buFont typeface="Calibri"/>
              <a:buChar char="-"/>
            </a:pPr>
            <a:endParaRPr sz="1700" dirty="0">
              <a:latin typeface="Calibri"/>
              <a:cs typeface="Calibri"/>
            </a:endParaRPr>
          </a:p>
          <a:p>
            <a:pPr marL="751205" lvl="1" indent="-282575">
              <a:lnSpc>
                <a:spcPct val="100000"/>
              </a:lnSpc>
              <a:spcBef>
                <a:spcPts val="1345"/>
              </a:spcBef>
              <a:buFont typeface="Calibri"/>
              <a:buChar char="-"/>
              <a:tabLst>
                <a:tab pos="751205" algn="l"/>
                <a:tab pos="751840" algn="l"/>
              </a:tabLst>
            </a:pPr>
            <a:r>
              <a:rPr sz="1400" i="1" dirty="0">
                <a:solidFill>
                  <a:srgbClr val="CC0000"/>
                </a:solidFill>
                <a:latin typeface="Calibri"/>
                <a:cs typeface="Calibri"/>
              </a:rPr>
              <a:t>“</a:t>
            </a:r>
            <a:r>
              <a:rPr lang="da-DK" sz="1400" i="1" dirty="0">
                <a:solidFill>
                  <a:srgbClr val="CC0000"/>
                </a:solidFill>
                <a:latin typeface="Calibri"/>
                <a:cs typeface="Calibri"/>
              </a:rPr>
              <a:t>Mænd gider ikke cosplay</a:t>
            </a:r>
            <a:r>
              <a:rPr sz="1400" i="1" dirty="0">
                <a:solidFill>
                  <a:srgbClr val="CC0000"/>
                </a:solidFill>
                <a:latin typeface="Calibri"/>
                <a:cs typeface="Calibri"/>
              </a:rPr>
              <a:t>”</a:t>
            </a:r>
            <a:r>
              <a:rPr sz="1400" i="1" spc="105" dirty="0">
                <a:solidFill>
                  <a:srgbClr val="CC0000"/>
                </a:solidFill>
                <a:latin typeface="Calibri"/>
                <a:cs typeface="Calibri"/>
              </a:rPr>
              <a:t>  </a:t>
            </a:r>
            <a:r>
              <a:rPr sz="1400" spc="-459" dirty="0">
                <a:solidFill>
                  <a:srgbClr val="CC0000"/>
                </a:solidFill>
                <a:latin typeface="Calibri"/>
                <a:cs typeface="Calibri"/>
              </a:rPr>
              <a:t>→</a:t>
            </a:r>
            <a:r>
              <a:rPr sz="1400" spc="114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CC0000"/>
                </a:solidFill>
                <a:latin typeface="Calibri"/>
                <a:cs typeface="Calibri"/>
              </a:rPr>
              <a:t>Uklart,</a:t>
            </a:r>
            <a:r>
              <a:rPr sz="1400" spc="11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CC0000"/>
                </a:solidFill>
                <a:latin typeface="Calibri"/>
                <a:cs typeface="Calibri"/>
              </a:rPr>
              <a:t>generaliserende</a:t>
            </a:r>
            <a:r>
              <a:rPr sz="1400" spc="114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CC0000"/>
                </a:solidFill>
                <a:latin typeface="Calibri"/>
                <a:cs typeface="Calibri"/>
              </a:rPr>
              <a:t>og</a:t>
            </a:r>
            <a:r>
              <a:rPr sz="1400" spc="11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alibri"/>
                <a:cs typeface="Calibri"/>
              </a:rPr>
              <a:t>skråsikkert</a:t>
            </a:r>
            <a:endParaRPr sz="1400" dirty="0">
              <a:latin typeface="Calibri"/>
              <a:cs typeface="Calibri"/>
            </a:endParaRPr>
          </a:p>
          <a:p>
            <a:pPr marL="751205" lvl="1" indent="-282575">
              <a:lnSpc>
                <a:spcPct val="100000"/>
              </a:lnSpc>
              <a:spcBef>
                <a:spcPts val="870"/>
              </a:spcBef>
              <a:buFont typeface="Calibri"/>
              <a:buChar char="-"/>
              <a:tabLst>
                <a:tab pos="751205" algn="l"/>
                <a:tab pos="751840" algn="l"/>
              </a:tabLst>
            </a:pPr>
            <a:r>
              <a:rPr sz="1400" i="1" spc="60" dirty="0">
                <a:solidFill>
                  <a:srgbClr val="6AA84F"/>
                </a:solidFill>
                <a:latin typeface="Calibri"/>
                <a:cs typeface="Calibri"/>
              </a:rPr>
              <a:t>“Jeg</a:t>
            </a:r>
            <a:r>
              <a:rPr sz="1400" i="1" spc="2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AA84F"/>
                </a:solidFill>
                <a:latin typeface="Calibri"/>
                <a:cs typeface="Calibri"/>
              </a:rPr>
              <a:t>vil</a:t>
            </a:r>
            <a:r>
              <a:rPr sz="1400" i="1" spc="229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AA84F"/>
                </a:solidFill>
                <a:latin typeface="Calibri"/>
                <a:cs typeface="Calibri"/>
              </a:rPr>
              <a:t>argumentere</a:t>
            </a:r>
            <a:r>
              <a:rPr sz="1400" i="1" spc="229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spc="-20" dirty="0">
                <a:solidFill>
                  <a:srgbClr val="6AA84F"/>
                </a:solidFill>
                <a:latin typeface="Calibri"/>
                <a:cs typeface="Calibri"/>
              </a:rPr>
              <a:t>for…”</a:t>
            </a:r>
            <a:endParaRPr sz="1400" dirty="0">
              <a:latin typeface="Calibri"/>
              <a:cs typeface="Calibri"/>
            </a:endParaRPr>
          </a:p>
          <a:p>
            <a:pPr marL="751205" lvl="1" indent="-282575">
              <a:lnSpc>
                <a:spcPct val="100000"/>
              </a:lnSpc>
              <a:spcBef>
                <a:spcPts val="870"/>
              </a:spcBef>
              <a:buChar char="-"/>
              <a:tabLst>
                <a:tab pos="751205" algn="l"/>
                <a:tab pos="751840" algn="l"/>
              </a:tabLst>
            </a:pPr>
            <a:r>
              <a:rPr sz="1400" i="1" spc="60" dirty="0">
                <a:solidFill>
                  <a:srgbClr val="6AA84F"/>
                </a:solidFill>
                <a:latin typeface="Calibri"/>
                <a:cs typeface="Calibri"/>
              </a:rPr>
              <a:t>“Jeg</a:t>
            </a:r>
            <a:r>
              <a:rPr sz="1400" i="1" spc="114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spc="55" dirty="0">
                <a:solidFill>
                  <a:srgbClr val="6AA84F"/>
                </a:solidFill>
                <a:latin typeface="Calibri"/>
                <a:cs typeface="Calibri"/>
              </a:rPr>
              <a:t>mener</a:t>
            </a:r>
            <a:r>
              <a:rPr sz="1400" i="1" spc="12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AA84F"/>
                </a:solidFill>
                <a:latin typeface="Calibri"/>
                <a:cs typeface="Calibri"/>
              </a:rPr>
              <a:t>derfor</a:t>
            </a:r>
            <a:r>
              <a:rPr sz="1400" i="1" spc="12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spc="-20" dirty="0">
                <a:solidFill>
                  <a:srgbClr val="6AA84F"/>
                </a:solidFill>
                <a:latin typeface="Calibri"/>
                <a:cs typeface="Calibri"/>
              </a:rPr>
              <a:t>at…”</a:t>
            </a:r>
            <a:endParaRPr sz="1400" dirty="0">
              <a:latin typeface="Calibri"/>
              <a:cs typeface="Calibri"/>
            </a:endParaRPr>
          </a:p>
          <a:p>
            <a:pPr marL="751205" lvl="1" indent="-282575">
              <a:lnSpc>
                <a:spcPct val="100000"/>
              </a:lnSpc>
              <a:spcBef>
                <a:spcPts val="870"/>
              </a:spcBef>
              <a:buChar char="-"/>
              <a:tabLst>
                <a:tab pos="751205" algn="l"/>
                <a:tab pos="751840" algn="l"/>
              </a:tabLst>
            </a:pPr>
            <a:r>
              <a:rPr sz="1400" i="1" spc="55" dirty="0">
                <a:solidFill>
                  <a:srgbClr val="6AA84F"/>
                </a:solidFill>
                <a:latin typeface="Calibri"/>
                <a:cs typeface="Calibri"/>
              </a:rPr>
              <a:t>“Bayms</a:t>
            </a:r>
            <a:r>
              <a:rPr sz="1400" i="1" spc="8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AA84F"/>
                </a:solidFill>
                <a:latin typeface="Calibri"/>
                <a:cs typeface="Calibri"/>
              </a:rPr>
              <a:t>tilgang</a:t>
            </a:r>
            <a:r>
              <a:rPr sz="1400" i="1" spc="8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AA84F"/>
                </a:solidFill>
                <a:latin typeface="Calibri"/>
                <a:cs typeface="Calibri"/>
              </a:rPr>
              <a:t>til</a:t>
            </a:r>
            <a:r>
              <a:rPr sz="1400" i="1" spc="8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6AA84F"/>
                </a:solidFill>
                <a:latin typeface="Calibri"/>
                <a:cs typeface="Calibri"/>
              </a:rPr>
              <a:t>communities…”</a:t>
            </a:r>
            <a:endParaRPr sz="1400" dirty="0">
              <a:latin typeface="Calibri"/>
              <a:cs typeface="Calibri"/>
            </a:endParaRPr>
          </a:p>
          <a:p>
            <a:pPr marL="751205" lvl="1" indent="-282575">
              <a:lnSpc>
                <a:spcPct val="100000"/>
              </a:lnSpc>
              <a:spcBef>
                <a:spcPts val="870"/>
              </a:spcBef>
              <a:buChar char="-"/>
              <a:tabLst>
                <a:tab pos="751205" algn="l"/>
                <a:tab pos="751840" algn="l"/>
              </a:tabLst>
            </a:pPr>
            <a:r>
              <a:rPr sz="1400" i="1" dirty="0">
                <a:solidFill>
                  <a:srgbClr val="6AA84F"/>
                </a:solidFill>
                <a:latin typeface="Calibri"/>
                <a:cs typeface="Calibri"/>
              </a:rPr>
              <a:t>“Ifølge</a:t>
            </a:r>
            <a:r>
              <a:rPr sz="1400" i="1" spc="190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6AA84F"/>
                </a:solidFill>
                <a:latin typeface="Calibri"/>
                <a:cs typeface="Calibri"/>
              </a:rPr>
              <a:t>Baym…”</a:t>
            </a:r>
            <a:endParaRPr sz="1400" dirty="0">
              <a:latin typeface="Calibri"/>
              <a:cs typeface="Calibri"/>
            </a:endParaRPr>
          </a:p>
          <a:p>
            <a:pPr marL="751205" lvl="1" indent="-282575">
              <a:lnSpc>
                <a:spcPct val="100000"/>
              </a:lnSpc>
              <a:spcBef>
                <a:spcPts val="870"/>
              </a:spcBef>
              <a:buChar char="-"/>
              <a:tabLst>
                <a:tab pos="751205" algn="l"/>
                <a:tab pos="751840" algn="l"/>
              </a:tabLst>
            </a:pPr>
            <a:r>
              <a:rPr sz="1400" i="1" dirty="0">
                <a:solidFill>
                  <a:srgbClr val="6AA84F"/>
                </a:solidFill>
                <a:latin typeface="Calibri"/>
                <a:cs typeface="Calibri"/>
              </a:rPr>
              <a:t>“Baym</a:t>
            </a:r>
            <a:r>
              <a:rPr sz="1400" i="1" spc="16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spc="70" dirty="0">
                <a:solidFill>
                  <a:srgbClr val="6AA84F"/>
                </a:solidFill>
                <a:latin typeface="Calibri"/>
                <a:cs typeface="Calibri"/>
              </a:rPr>
              <a:t>påpeger</a:t>
            </a:r>
            <a:r>
              <a:rPr sz="1400" i="1" spc="16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i="1" spc="-20" dirty="0">
                <a:solidFill>
                  <a:srgbClr val="6AA84F"/>
                </a:solidFill>
                <a:latin typeface="Calibri"/>
                <a:cs typeface="Calibri"/>
              </a:rPr>
              <a:t>at…”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44275" y="2426525"/>
            <a:ext cx="1761489" cy="1194435"/>
            <a:chOff x="6844275" y="2426525"/>
            <a:chExt cx="1761489" cy="11944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5950" y="2426525"/>
              <a:ext cx="1119300" cy="11172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3100" y="2464625"/>
              <a:ext cx="1004999" cy="10028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4275" y="2540825"/>
              <a:ext cx="233999" cy="2339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11250" y="3386750"/>
              <a:ext cx="233999" cy="2339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245250" y="3107525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999" y="359999"/>
                  </a:moveTo>
                  <a:lnTo>
                    <a:pt x="132148" y="353570"/>
                  </a:lnTo>
                  <a:lnTo>
                    <a:pt x="89150" y="335424"/>
                  </a:lnTo>
                  <a:lnTo>
                    <a:pt x="52720" y="307279"/>
                  </a:lnTo>
                  <a:lnTo>
                    <a:pt x="24575" y="270849"/>
                  </a:lnTo>
                  <a:lnTo>
                    <a:pt x="6429" y="227851"/>
                  </a:lnTo>
                  <a:lnTo>
                    <a:pt x="0" y="179999"/>
                  </a:lnTo>
                  <a:lnTo>
                    <a:pt x="6429" y="132148"/>
                  </a:lnTo>
                  <a:lnTo>
                    <a:pt x="24575" y="89150"/>
                  </a:lnTo>
                  <a:lnTo>
                    <a:pt x="52720" y="52720"/>
                  </a:lnTo>
                  <a:lnTo>
                    <a:pt x="89150" y="24575"/>
                  </a:lnTo>
                  <a:lnTo>
                    <a:pt x="132148" y="6429"/>
                  </a:lnTo>
                  <a:lnTo>
                    <a:pt x="179999" y="0"/>
                  </a:lnTo>
                  <a:lnTo>
                    <a:pt x="215280" y="3490"/>
                  </a:lnTo>
                  <a:lnTo>
                    <a:pt x="279863" y="30242"/>
                  </a:lnTo>
                  <a:lnTo>
                    <a:pt x="329757" y="80135"/>
                  </a:lnTo>
                  <a:lnTo>
                    <a:pt x="356509" y="144719"/>
                  </a:lnTo>
                  <a:lnTo>
                    <a:pt x="359999" y="179999"/>
                  </a:lnTo>
                  <a:lnTo>
                    <a:pt x="353570" y="227851"/>
                  </a:lnTo>
                  <a:lnTo>
                    <a:pt x="335424" y="270849"/>
                  </a:lnTo>
                  <a:lnTo>
                    <a:pt x="307279" y="307279"/>
                  </a:lnTo>
                  <a:lnTo>
                    <a:pt x="270849" y="335424"/>
                  </a:lnTo>
                  <a:lnTo>
                    <a:pt x="227851" y="353570"/>
                  </a:lnTo>
                  <a:lnTo>
                    <a:pt x="179999" y="359999"/>
                  </a:lnTo>
                  <a:close/>
                </a:path>
              </a:pathLst>
            </a:custGeom>
            <a:solidFill>
              <a:srgbClr val="F45E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239750" y="3167774"/>
            <a:ext cx="2133600" cy="1828164"/>
            <a:chOff x="4239750" y="3167774"/>
            <a:chExt cx="2133600" cy="1828164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9750" y="3167774"/>
              <a:ext cx="1493274" cy="14932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6900" y="3205874"/>
              <a:ext cx="1378974" cy="13789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34025" y="3979475"/>
              <a:ext cx="1016100" cy="10161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1174" y="4017575"/>
              <a:ext cx="901799" cy="9017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83574" y="4672624"/>
              <a:ext cx="179999" cy="1799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92974" y="4017575"/>
              <a:ext cx="179999" cy="17999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49174" y="4273774"/>
            <a:ext cx="233999" cy="23399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432724" y="3773649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179999" y="359999"/>
                </a:moveTo>
                <a:lnTo>
                  <a:pt x="132148" y="353570"/>
                </a:lnTo>
                <a:lnTo>
                  <a:pt x="89150" y="335424"/>
                </a:lnTo>
                <a:lnTo>
                  <a:pt x="52720" y="307279"/>
                </a:lnTo>
                <a:lnTo>
                  <a:pt x="24575" y="270849"/>
                </a:lnTo>
                <a:lnTo>
                  <a:pt x="6429" y="227851"/>
                </a:lnTo>
                <a:lnTo>
                  <a:pt x="0" y="179999"/>
                </a:lnTo>
                <a:lnTo>
                  <a:pt x="6429" y="132148"/>
                </a:lnTo>
                <a:lnTo>
                  <a:pt x="24575" y="89150"/>
                </a:lnTo>
                <a:lnTo>
                  <a:pt x="52720" y="52720"/>
                </a:lnTo>
                <a:lnTo>
                  <a:pt x="89150" y="24575"/>
                </a:lnTo>
                <a:lnTo>
                  <a:pt x="132148" y="6429"/>
                </a:lnTo>
                <a:lnTo>
                  <a:pt x="179999" y="0"/>
                </a:lnTo>
                <a:lnTo>
                  <a:pt x="215280" y="3490"/>
                </a:lnTo>
                <a:lnTo>
                  <a:pt x="279863" y="30242"/>
                </a:lnTo>
                <a:lnTo>
                  <a:pt x="329757" y="80135"/>
                </a:lnTo>
                <a:lnTo>
                  <a:pt x="356509" y="144719"/>
                </a:lnTo>
                <a:lnTo>
                  <a:pt x="359999" y="179999"/>
                </a:lnTo>
                <a:lnTo>
                  <a:pt x="353570" y="227851"/>
                </a:lnTo>
                <a:lnTo>
                  <a:pt x="335424" y="270849"/>
                </a:lnTo>
                <a:lnTo>
                  <a:pt x="307279" y="307279"/>
                </a:lnTo>
                <a:lnTo>
                  <a:pt x="270849" y="335424"/>
                </a:lnTo>
                <a:lnTo>
                  <a:pt x="227851" y="353570"/>
                </a:lnTo>
                <a:lnTo>
                  <a:pt x="179999" y="359999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091197"/>
            <a:ext cx="7378065" cy="2655854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b="1" spc="120" dirty="0">
                <a:solidFill>
                  <a:srgbClr val="434343"/>
                </a:solidFill>
                <a:latin typeface="Calibri"/>
                <a:cs typeface="Calibri"/>
              </a:rPr>
              <a:t>Se</a:t>
            </a:r>
            <a:r>
              <a:rPr sz="1400" b="1" spc="9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434343"/>
                </a:solidFill>
                <a:latin typeface="Calibri"/>
                <a:cs typeface="Calibri"/>
              </a:rPr>
              <a:t>diverse</a:t>
            </a:r>
            <a:r>
              <a:rPr sz="1400" b="1" spc="10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formalia</a:t>
            </a:r>
            <a:r>
              <a:rPr sz="1400" b="1" spc="10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434343"/>
                </a:solidFill>
                <a:latin typeface="Calibri"/>
                <a:cs typeface="Calibri"/>
              </a:rPr>
              <a:t>omkring</a:t>
            </a:r>
            <a:r>
              <a:rPr sz="1400" b="1" spc="9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70" dirty="0" err="1">
                <a:solidFill>
                  <a:srgbClr val="434343"/>
                </a:solidFill>
                <a:latin typeface="Calibri"/>
                <a:cs typeface="Calibri"/>
              </a:rPr>
              <a:t>opgaven</a:t>
            </a:r>
            <a:r>
              <a:rPr sz="1400" b="1" spc="8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lang="da-DK" sz="1400" b="1" u="heavy" spc="-25" dirty="0">
                <a:solidFill>
                  <a:srgbClr val="1E2D31"/>
                </a:solidFill>
                <a:uFill>
                  <a:solidFill>
                    <a:srgbClr val="1E2D31"/>
                  </a:solidFill>
                </a:uFill>
                <a:latin typeface="Calibri"/>
                <a:cs typeface="Calibri"/>
              </a:rPr>
              <a:t>på </a:t>
            </a:r>
            <a:r>
              <a:rPr lang="da-DK" sz="1400" b="1" u="heavy" spc="-25" dirty="0" err="1">
                <a:solidFill>
                  <a:srgbClr val="1E2D31"/>
                </a:solidFill>
                <a:uFill>
                  <a:solidFill>
                    <a:srgbClr val="1E2D31"/>
                  </a:solidFill>
                </a:uFill>
                <a:latin typeface="Calibri"/>
                <a:cs typeface="Calibri"/>
              </a:rPr>
              <a:t>LearnT</a:t>
            </a:r>
            <a:endParaRPr sz="140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69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Omfang:</a:t>
            </a:r>
            <a:r>
              <a:rPr sz="1400" b="1" spc="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Minimum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8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maksimalt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10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sider,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svarende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sted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mellem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80" dirty="0">
                <a:solidFill>
                  <a:srgbClr val="666666"/>
                </a:solidFill>
                <a:latin typeface="Calibri"/>
                <a:cs typeface="Calibri"/>
              </a:rPr>
              <a:t>3.800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-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4.500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666666"/>
                </a:solidFill>
                <a:latin typeface="Calibri"/>
                <a:cs typeface="Calibri"/>
              </a:rPr>
              <a:t>ord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69"/>
              </a:spcBef>
              <a:buClr>
                <a:srgbClr val="666666"/>
              </a:buClr>
              <a:buFont typeface="Calibri"/>
              <a:buChar char="-"/>
              <a:tabLst>
                <a:tab pos="926465" algn="l"/>
                <a:tab pos="927100" algn="l"/>
              </a:tabLst>
            </a:pPr>
            <a:r>
              <a:rPr sz="1400" b="1" dirty="0">
                <a:solidFill>
                  <a:srgbClr val="F45E61"/>
                </a:solidFill>
                <a:latin typeface="Calibri"/>
                <a:cs typeface="Calibri"/>
              </a:rPr>
              <a:t>Tæller</a:t>
            </a:r>
            <a:r>
              <a:rPr sz="1400" b="1" spc="150" dirty="0">
                <a:solidFill>
                  <a:srgbClr val="F45E6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45E61"/>
                </a:solidFill>
                <a:latin typeface="Calibri"/>
                <a:cs typeface="Calibri"/>
              </a:rPr>
              <a:t>ikke</a:t>
            </a:r>
            <a:r>
              <a:rPr sz="1400" b="1" spc="150" dirty="0">
                <a:solidFill>
                  <a:srgbClr val="F45E6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45E61"/>
                </a:solidFill>
                <a:latin typeface="Calibri"/>
                <a:cs typeface="Calibri"/>
              </a:rPr>
              <a:t>med:</a:t>
            </a:r>
            <a:r>
              <a:rPr sz="1400" b="1" spc="145" dirty="0">
                <a:solidFill>
                  <a:srgbClr val="F45E61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666666"/>
                </a:solidFill>
                <a:latin typeface="Calibri"/>
                <a:cs typeface="Calibri"/>
              </a:rPr>
              <a:t>Forside,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litteraturliste,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bilag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666666"/>
                </a:solidFill>
                <a:latin typeface="Calibri"/>
                <a:cs typeface="Calibri"/>
              </a:rPr>
              <a:t>screenshots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69"/>
              </a:spcBef>
              <a:buClr>
                <a:srgbClr val="666666"/>
              </a:buClr>
              <a:buFont typeface="Calibri"/>
              <a:buChar char="-"/>
              <a:tabLst>
                <a:tab pos="926465" algn="l"/>
                <a:tab pos="927100" algn="l"/>
              </a:tabLst>
            </a:pPr>
            <a:r>
              <a:rPr sz="1400" b="1" dirty="0">
                <a:solidFill>
                  <a:srgbClr val="F45E61"/>
                </a:solidFill>
                <a:latin typeface="Calibri"/>
                <a:cs typeface="Calibri"/>
              </a:rPr>
              <a:t>Tæller</a:t>
            </a:r>
            <a:r>
              <a:rPr sz="1400" b="1" spc="170" dirty="0">
                <a:solidFill>
                  <a:srgbClr val="F45E6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45E61"/>
                </a:solidFill>
                <a:latin typeface="Calibri"/>
                <a:cs typeface="Calibri"/>
              </a:rPr>
              <a:t>(som</a:t>
            </a:r>
            <a:r>
              <a:rPr sz="1400" b="1" spc="170" dirty="0">
                <a:solidFill>
                  <a:srgbClr val="F45E61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F45E61"/>
                </a:solidFill>
                <a:latin typeface="Calibri"/>
                <a:cs typeface="Calibri"/>
              </a:rPr>
              <a:t>udgangspunkt)</a:t>
            </a:r>
            <a:r>
              <a:rPr sz="1400" b="1" spc="170" dirty="0">
                <a:solidFill>
                  <a:srgbClr val="F45E6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45E61"/>
                </a:solidFill>
                <a:latin typeface="Calibri"/>
                <a:cs typeface="Calibri"/>
              </a:rPr>
              <a:t>ikke</a:t>
            </a:r>
            <a:r>
              <a:rPr sz="1400" b="1" spc="170" dirty="0">
                <a:solidFill>
                  <a:srgbClr val="F45E61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45E61"/>
                </a:solidFill>
                <a:latin typeface="Calibri"/>
                <a:cs typeface="Calibri"/>
              </a:rPr>
              <a:t>med:</a:t>
            </a:r>
            <a:r>
              <a:rPr sz="1400" b="1" spc="155" dirty="0">
                <a:solidFill>
                  <a:srgbClr val="F45E6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Figurer,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graﬁk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billeder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69"/>
              </a:spcBef>
              <a:buClr>
                <a:srgbClr val="666666"/>
              </a:buClr>
              <a:buFont typeface="Calibri"/>
              <a:buChar char="-"/>
              <a:tabLst>
                <a:tab pos="926465" algn="l"/>
                <a:tab pos="927100" algn="l"/>
              </a:tabLst>
            </a:pPr>
            <a:r>
              <a:rPr sz="1400" b="1" dirty="0">
                <a:solidFill>
                  <a:srgbClr val="6AA84F"/>
                </a:solidFill>
                <a:latin typeface="Calibri"/>
                <a:cs typeface="Calibri"/>
              </a:rPr>
              <a:t>Tæller</a:t>
            </a:r>
            <a:r>
              <a:rPr sz="1400" b="1" spc="1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AA84F"/>
                </a:solidFill>
                <a:latin typeface="Calibri"/>
                <a:cs typeface="Calibri"/>
              </a:rPr>
              <a:t>med:</a:t>
            </a:r>
            <a:r>
              <a:rPr sz="1400" b="1" spc="125" dirty="0">
                <a:solidFill>
                  <a:srgbClr val="6AA84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Tekst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en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tabel</a:t>
            </a:r>
            <a:endParaRPr sz="140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69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1400" b="1" spc="55" dirty="0">
                <a:solidFill>
                  <a:srgbClr val="666666"/>
                </a:solidFill>
                <a:latin typeface="Calibri"/>
                <a:cs typeface="Calibri"/>
              </a:rPr>
              <a:t>Sprog:</a:t>
            </a:r>
            <a:r>
              <a:rPr sz="1400" b="1" spc="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Dansk</a:t>
            </a:r>
            <a:endParaRPr sz="140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69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Format:</a:t>
            </a:r>
            <a:r>
              <a:rPr sz="1400" b="1" spc="2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PDF</a:t>
            </a:r>
            <a:endParaRPr sz="140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69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Aﬂevering:</a:t>
            </a:r>
            <a:r>
              <a:rPr sz="1400" b="1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Mandag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d.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666666"/>
                </a:solidFill>
                <a:latin typeface="Calibri"/>
                <a:cs typeface="Calibri"/>
              </a:rPr>
              <a:t>16.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 err="1">
                <a:solidFill>
                  <a:srgbClr val="666666"/>
                </a:solidFill>
                <a:latin typeface="Calibri"/>
                <a:cs typeface="Calibri"/>
              </a:rPr>
              <a:t>maj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202</a:t>
            </a:r>
            <a:r>
              <a:rPr lang="da-DK" sz="1400" spc="120" dirty="0">
                <a:solidFill>
                  <a:srgbClr val="666666"/>
                </a:solidFill>
                <a:latin typeface="Calibri"/>
                <a:cs typeface="Calibri"/>
              </a:rPr>
              <a:t>3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kl.</a:t>
            </a:r>
            <a:r>
              <a:rPr sz="1400" spc="1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13.59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925" y="452010"/>
            <a:ext cx="19691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>
                <a:solidFill>
                  <a:srgbClr val="FFFFFF"/>
                </a:solidFill>
              </a:rPr>
              <a:t>FORMALIA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3450" y="3397117"/>
            <a:ext cx="1877799" cy="17463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5EF1F7-A896-C417-E49C-3D6ADED28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5" r="23333"/>
          <a:stretch/>
        </p:blipFill>
        <p:spPr>
          <a:xfrm>
            <a:off x="838200" y="278606"/>
            <a:ext cx="7010400" cy="45862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61EE17E-C25A-B225-693C-B0F599D363D3}"/>
              </a:ext>
            </a:extLst>
          </p:cNvPr>
          <p:cNvSpPr/>
          <p:nvPr/>
        </p:nvSpPr>
        <p:spPr>
          <a:xfrm>
            <a:off x="2667000" y="3714750"/>
            <a:ext cx="1752600" cy="762000"/>
          </a:xfrm>
          <a:prstGeom prst="ellipse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7848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108823"/>
            <a:ext cx="6650355" cy="358775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b="1" spc="50" dirty="0">
                <a:solidFill>
                  <a:srgbClr val="424242"/>
                </a:solidFill>
                <a:latin typeface="Calibri"/>
                <a:cs typeface="Calibri"/>
              </a:rPr>
              <a:t>Referencer </a:t>
            </a:r>
            <a:r>
              <a:rPr sz="1400" b="1" spc="-10" dirty="0">
                <a:solidFill>
                  <a:srgbClr val="424242"/>
                </a:solidFill>
                <a:latin typeface="Calibri"/>
                <a:cs typeface="Calibri"/>
              </a:rPr>
              <a:t>generelt</a:t>
            </a:r>
            <a:endParaRPr sz="140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69"/>
              </a:spcBef>
              <a:buFont typeface="Calibri"/>
              <a:buChar char="-"/>
              <a:tabLst>
                <a:tab pos="469265" algn="l"/>
                <a:tab pos="469900" algn="l"/>
              </a:tabLst>
            </a:pPr>
            <a:r>
              <a:rPr sz="1400" b="1" spc="135" dirty="0">
                <a:solidFill>
                  <a:srgbClr val="424242"/>
                </a:solidFill>
                <a:latin typeface="Calibri"/>
                <a:cs typeface="Calibri"/>
              </a:rPr>
              <a:t>HUSK</a:t>
            </a:r>
            <a:r>
              <a:rPr sz="1400" b="1" spc="1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130" dirty="0">
                <a:solidFill>
                  <a:srgbClr val="424242"/>
                </a:solidFill>
                <a:latin typeface="Calibri"/>
                <a:cs typeface="Calibri"/>
              </a:rPr>
              <a:t>REFERENCER</a:t>
            </a:r>
            <a:r>
              <a:rPr sz="1400" b="1" spc="9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hver</a:t>
            </a:r>
            <a:r>
              <a:rPr sz="1400" spc="10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424242"/>
                </a:solidFill>
                <a:latin typeface="Calibri"/>
                <a:cs typeface="Calibri"/>
              </a:rPr>
              <a:t>gang</a:t>
            </a:r>
            <a:r>
              <a:rPr sz="1400" spc="10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424242"/>
                </a:solidFill>
                <a:latin typeface="Calibri"/>
                <a:cs typeface="Calibri"/>
              </a:rPr>
              <a:t>du</a:t>
            </a:r>
            <a:r>
              <a:rPr sz="1400" spc="1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har</a:t>
            </a:r>
            <a:r>
              <a:rPr sz="1400" spc="10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din</a:t>
            </a:r>
            <a:r>
              <a:rPr sz="1400" spc="1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påstand</a:t>
            </a:r>
            <a:r>
              <a:rPr sz="1400" spc="10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fra</a:t>
            </a:r>
            <a:r>
              <a:rPr sz="1400" spc="1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424242"/>
                </a:solidFill>
                <a:latin typeface="Calibri"/>
                <a:cs typeface="Calibri"/>
              </a:rPr>
              <a:t>en</a:t>
            </a:r>
            <a:r>
              <a:rPr sz="1400" spc="10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424242"/>
                </a:solidFill>
                <a:latin typeface="Calibri"/>
                <a:cs typeface="Calibri"/>
              </a:rPr>
              <a:t>anden</a:t>
            </a:r>
            <a:r>
              <a:rPr sz="1400" spc="1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forfatters</a:t>
            </a:r>
            <a:r>
              <a:rPr sz="1400" spc="10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24242"/>
                </a:solidFill>
                <a:latin typeface="Calibri"/>
                <a:cs typeface="Calibri"/>
              </a:rPr>
              <a:t>tekst</a:t>
            </a:r>
            <a:endParaRPr sz="140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69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85" dirty="0">
                <a:solidFill>
                  <a:srgbClr val="424242"/>
                </a:solidFill>
                <a:latin typeface="Calibri"/>
                <a:cs typeface="Calibri"/>
              </a:rPr>
              <a:t>Sæt</a:t>
            </a:r>
            <a:r>
              <a:rPr sz="1400" spc="18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referencer</a:t>
            </a:r>
            <a:r>
              <a:rPr sz="1400" spc="19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ind</a:t>
            </a:r>
            <a:r>
              <a:rPr sz="1400" spc="18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24242"/>
                </a:solidFill>
                <a:latin typeface="Calibri"/>
                <a:cs typeface="Calibri"/>
              </a:rPr>
              <a:t>løbende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,</a:t>
            </a:r>
            <a:r>
              <a:rPr sz="1400" spc="18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i="1" spc="65" dirty="0">
                <a:solidFill>
                  <a:srgbClr val="424242"/>
                </a:solidFill>
                <a:latin typeface="Calibri"/>
                <a:cs typeface="Calibri"/>
              </a:rPr>
              <a:t>mens</a:t>
            </a:r>
            <a:r>
              <a:rPr sz="1400" i="1" spc="19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424242"/>
                </a:solidFill>
                <a:latin typeface="Calibri"/>
                <a:cs typeface="Calibri"/>
              </a:rPr>
              <a:t>du</a:t>
            </a:r>
            <a:r>
              <a:rPr sz="1400" spc="18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skriver</a:t>
            </a:r>
            <a:r>
              <a:rPr sz="1400" spc="19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din</a:t>
            </a:r>
            <a:r>
              <a:rPr sz="1400" spc="18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424242"/>
                </a:solidFill>
                <a:latin typeface="Calibri"/>
                <a:cs typeface="Calibri"/>
              </a:rPr>
              <a:t>opgave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69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Det</a:t>
            </a:r>
            <a:r>
              <a:rPr sz="1400" spc="15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sparer</a:t>
            </a:r>
            <a:r>
              <a:rPr sz="1400" spc="15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424242"/>
                </a:solidFill>
                <a:latin typeface="Calibri"/>
                <a:cs typeface="Calibri"/>
              </a:rPr>
              <a:t>dig</a:t>
            </a:r>
            <a:r>
              <a:rPr sz="1400" spc="15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tid</a:t>
            </a:r>
            <a:r>
              <a:rPr sz="1400" spc="1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i</a:t>
            </a:r>
            <a:r>
              <a:rPr sz="1400" spc="15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sidste</a:t>
            </a:r>
            <a:r>
              <a:rPr sz="1400" spc="15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424242"/>
                </a:solidFill>
                <a:latin typeface="Calibri"/>
                <a:cs typeface="Calibri"/>
              </a:rPr>
              <a:t>ende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69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70" dirty="0">
                <a:solidFill>
                  <a:srgbClr val="424242"/>
                </a:solidFill>
                <a:latin typeface="Calibri"/>
                <a:cs typeface="Calibri"/>
              </a:rPr>
              <a:t>Du</a:t>
            </a:r>
            <a:r>
              <a:rPr sz="1400" spc="14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424242"/>
                </a:solidFill>
                <a:latin typeface="Calibri"/>
                <a:cs typeface="Calibri"/>
              </a:rPr>
              <a:t>kan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risikere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at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424242"/>
                </a:solidFill>
                <a:latin typeface="Calibri"/>
                <a:cs typeface="Calibri"/>
              </a:rPr>
              <a:t>glemme</a:t>
            </a:r>
            <a:r>
              <a:rPr sz="1400" spc="14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vigtige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24242"/>
                </a:solidFill>
                <a:latin typeface="Calibri"/>
                <a:cs typeface="Calibri"/>
              </a:rPr>
              <a:t>referencer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1400" b="1" dirty="0">
                <a:solidFill>
                  <a:srgbClr val="424242"/>
                </a:solidFill>
                <a:latin typeface="Calibri"/>
                <a:cs typeface="Calibri"/>
              </a:rPr>
              <a:t>Direkte</a:t>
            </a:r>
            <a:r>
              <a:rPr sz="1400" b="1" spc="34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24242"/>
                </a:solidFill>
                <a:latin typeface="Calibri"/>
                <a:cs typeface="Calibri"/>
              </a:rPr>
              <a:t>citater</a:t>
            </a:r>
            <a:endParaRPr sz="140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69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Direkte</a:t>
            </a:r>
            <a:r>
              <a:rPr sz="1400" spc="1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citat</a:t>
            </a:r>
            <a:r>
              <a:rPr sz="1400" spc="1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solidFill>
                  <a:srgbClr val="424242"/>
                </a:solidFill>
                <a:latin typeface="Calibri"/>
                <a:cs typeface="Calibri"/>
              </a:rPr>
              <a:t>SKAL</a:t>
            </a:r>
            <a:r>
              <a:rPr sz="1400" spc="1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424242"/>
                </a:solidFill>
                <a:latin typeface="Calibri"/>
                <a:cs typeface="Calibri"/>
              </a:rPr>
              <a:t>have</a:t>
            </a:r>
            <a:r>
              <a:rPr sz="1400" spc="1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reference</a:t>
            </a:r>
            <a:r>
              <a:rPr sz="1400" spc="14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60" dirty="0">
                <a:solidFill>
                  <a:srgbClr val="424242"/>
                </a:solidFill>
                <a:latin typeface="Calibri"/>
                <a:cs typeface="Calibri"/>
              </a:rPr>
              <a:t>med</a:t>
            </a:r>
            <a:r>
              <a:rPr sz="1400" b="1" spc="1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24242"/>
                </a:solidFill>
                <a:latin typeface="Calibri"/>
                <a:cs typeface="Calibri"/>
              </a:rPr>
              <a:t>sidetal</a:t>
            </a:r>
            <a:endParaRPr sz="140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60" dirty="0">
                <a:solidFill>
                  <a:srgbClr val="424242"/>
                </a:solidFill>
                <a:latin typeface="Calibri"/>
                <a:cs typeface="Calibri"/>
              </a:rPr>
              <a:t>Andres</a:t>
            </a:r>
            <a:r>
              <a:rPr sz="1400" spc="19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formuleringer</a:t>
            </a:r>
            <a:r>
              <a:rPr sz="1400" spc="19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er</a:t>
            </a:r>
            <a:r>
              <a:rPr sz="1400" spc="19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hellige.</a:t>
            </a:r>
            <a:r>
              <a:rPr sz="1400" spc="19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Stjæl</a:t>
            </a:r>
            <a:r>
              <a:rPr sz="1400" spc="19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424242"/>
                </a:solidFill>
                <a:latin typeface="Calibri"/>
                <a:cs typeface="Calibri"/>
              </a:rPr>
              <a:t>dem</a:t>
            </a:r>
            <a:r>
              <a:rPr sz="1400" spc="19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ikke,</a:t>
            </a:r>
            <a:r>
              <a:rPr sz="1400" spc="19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men</a:t>
            </a:r>
            <a:r>
              <a:rPr sz="1400" spc="17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24242"/>
                </a:solidFill>
                <a:latin typeface="Calibri"/>
                <a:cs typeface="Calibri"/>
              </a:rPr>
              <a:t>omformuler</a:t>
            </a:r>
            <a:r>
              <a:rPr sz="1400" spc="-10" dirty="0">
                <a:solidFill>
                  <a:srgbClr val="424242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75" dirty="0">
                <a:solidFill>
                  <a:srgbClr val="424242"/>
                </a:solidFill>
                <a:latin typeface="Calibri"/>
                <a:cs typeface="Calibri"/>
              </a:rPr>
              <a:t>Forsøg</a:t>
            </a:r>
            <a:r>
              <a:rPr sz="1400" spc="1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generelt</a:t>
            </a:r>
            <a:r>
              <a:rPr sz="1400" spc="16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at</a:t>
            </a:r>
            <a:r>
              <a:rPr sz="1400" spc="1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75" dirty="0">
                <a:solidFill>
                  <a:srgbClr val="424242"/>
                </a:solidFill>
                <a:latin typeface="Calibri"/>
                <a:cs typeface="Calibri"/>
              </a:rPr>
              <a:t>begrænse</a:t>
            </a:r>
            <a:r>
              <a:rPr sz="1400" b="1" spc="16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24242"/>
                </a:solidFill>
                <a:latin typeface="Calibri"/>
                <a:cs typeface="Calibri"/>
              </a:rPr>
              <a:t>direkte</a:t>
            </a:r>
            <a:r>
              <a:rPr sz="1400" b="1" spc="1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424242"/>
                </a:solidFill>
                <a:latin typeface="Calibri"/>
                <a:cs typeface="Calibri"/>
              </a:rPr>
              <a:t>citering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65" dirty="0">
                <a:solidFill>
                  <a:srgbClr val="424242"/>
                </a:solidFill>
                <a:latin typeface="Calibri"/>
                <a:cs typeface="Calibri"/>
              </a:rPr>
              <a:t>Brug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kun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direkte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citering,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hvor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424242"/>
                </a:solidFill>
                <a:latin typeface="Calibri"/>
                <a:cs typeface="Calibri"/>
              </a:rPr>
              <a:t>de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er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helt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spot</a:t>
            </a:r>
            <a:r>
              <a:rPr sz="1400" spc="15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24242"/>
                </a:solidFill>
                <a:latin typeface="Calibri"/>
                <a:cs typeface="Calibri"/>
              </a:rPr>
              <a:t>on</a:t>
            </a:r>
            <a:endParaRPr sz="140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70" dirty="0">
                <a:solidFill>
                  <a:srgbClr val="424242"/>
                </a:solidFill>
                <a:latin typeface="Calibri"/>
                <a:cs typeface="Calibri"/>
              </a:rPr>
              <a:t>Gengiv</a:t>
            </a:r>
            <a:r>
              <a:rPr sz="1400" spc="114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hellere</a:t>
            </a:r>
            <a:r>
              <a:rPr sz="1400" spc="114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424242"/>
                </a:solidFill>
                <a:latin typeface="Calibri"/>
                <a:cs typeface="Calibri"/>
              </a:rPr>
              <a:t>med</a:t>
            </a:r>
            <a:r>
              <a:rPr sz="1400" spc="12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dine</a:t>
            </a:r>
            <a:r>
              <a:rPr sz="1400" spc="114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424242"/>
                </a:solidFill>
                <a:latin typeface="Calibri"/>
                <a:cs typeface="Calibri"/>
              </a:rPr>
              <a:t>egne</a:t>
            </a:r>
            <a:r>
              <a:rPr sz="1400" spc="12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ord</a:t>
            </a:r>
            <a:r>
              <a:rPr sz="1400" spc="114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424242"/>
                </a:solidFill>
                <a:latin typeface="Calibri"/>
                <a:cs typeface="Calibri"/>
              </a:rPr>
              <a:t>MED</a:t>
            </a:r>
            <a:r>
              <a:rPr sz="1400" spc="12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24242"/>
                </a:solidFill>
                <a:latin typeface="Calibri"/>
                <a:cs typeface="Calibri"/>
              </a:rPr>
              <a:t>reference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3325" y="452010"/>
            <a:ext cx="24460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5" dirty="0"/>
              <a:t>REFERENCER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068825" y="2589024"/>
            <a:ext cx="3094355" cy="2573655"/>
            <a:chOff x="6068825" y="2589024"/>
            <a:chExt cx="3094355" cy="2573655"/>
          </a:xfrm>
        </p:grpSpPr>
        <p:sp>
          <p:nvSpPr>
            <p:cNvPr id="6" name="object 6"/>
            <p:cNvSpPr/>
            <p:nvPr/>
          </p:nvSpPr>
          <p:spPr>
            <a:xfrm>
              <a:off x="6818325" y="2816199"/>
              <a:ext cx="2326005" cy="2327910"/>
            </a:xfrm>
            <a:custGeom>
              <a:avLst/>
              <a:gdLst/>
              <a:ahLst/>
              <a:cxnLst/>
              <a:rect l="l" t="t" r="r" b="b"/>
              <a:pathLst>
                <a:path w="2326004" h="2327910">
                  <a:moveTo>
                    <a:pt x="0" y="1259999"/>
                  </a:moveTo>
                  <a:lnTo>
                    <a:pt x="909" y="1211669"/>
                  </a:lnTo>
                  <a:lnTo>
                    <a:pt x="3617" y="1163799"/>
                  </a:lnTo>
                  <a:lnTo>
                    <a:pt x="8090" y="1116421"/>
                  </a:lnTo>
                  <a:lnTo>
                    <a:pt x="14296" y="1069569"/>
                  </a:lnTo>
                  <a:lnTo>
                    <a:pt x="22202" y="1023275"/>
                  </a:lnTo>
                  <a:lnTo>
                    <a:pt x="31775" y="977572"/>
                  </a:lnTo>
                  <a:lnTo>
                    <a:pt x="42983" y="932492"/>
                  </a:lnTo>
                  <a:lnTo>
                    <a:pt x="55793" y="888068"/>
                  </a:lnTo>
                  <a:lnTo>
                    <a:pt x="70173" y="844333"/>
                  </a:lnTo>
                  <a:lnTo>
                    <a:pt x="86090" y="801318"/>
                  </a:lnTo>
                  <a:lnTo>
                    <a:pt x="103511" y="759058"/>
                  </a:lnTo>
                  <a:lnTo>
                    <a:pt x="122404" y="717584"/>
                  </a:lnTo>
                  <a:lnTo>
                    <a:pt x="142735" y="676929"/>
                  </a:lnTo>
                  <a:lnTo>
                    <a:pt x="164473" y="637126"/>
                  </a:lnTo>
                  <a:lnTo>
                    <a:pt x="187585" y="598207"/>
                  </a:lnTo>
                  <a:lnTo>
                    <a:pt x="212038" y="560206"/>
                  </a:lnTo>
                  <a:lnTo>
                    <a:pt x="237800" y="523153"/>
                  </a:lnTo>
                  <a:lnTo>
                    <a:pt x="264837" y="487083"/>
                  </a:lnTo>
                  <a:lnTo>
                    <a:pt x="293118" y="452028"/>
                  </a:lnTo>
                  <a:lnTo>
                    <a:pt x="322609" y="418021"/>
                  </a:lnTo>
                  <a:lnTo>
                    <a:pt x="353279" y="385093"/>
                  </a:lnTo>
                  <a:lnTo>
                    <a:pt x="385093" y="353279"/>
                  </a:lnTo>
                  <a:lnTo>
                    <a:pt x="418021" y="322609"/>
                  </a:lnTo>
                  <a:lnTo>
                    <a:pt x="452028" y="293118"/>
                  </a:lnTo>
                  <a:lnTo>
                    <a:pt x="487083" y="264837"/>
                  </a:lnTo>
                  <a:lnTo>
                    <a:pt x="523153" y="237800"/>
                  </a:lnTo>
                  <a:lnTo>
                    <a:pt x="560206" y="212038"/>
                  </a:lnTo>
                  <a:lnTo>
                    <a:pt x="598207" y="187585"/>
                  </a:lnTo>
                  <a:lnTo>
                    <a:pt x="637126" y="164473"/>
                  </a:lnTo>
                  <a:lnTo>
                    <a:pt x="676929" y="142735"/>
                  </a:lnTo>
                  <a:lnTo>
                    <a:pt x="717584" y="122404"/>
                  </a:lnTo>
                  <a:lnTo>
                    <a:pt x="759058" y="103511"/>
                  </a:lnTo>
                  <a:lnTo>
                    <a:pt x="801318" y="86090"/>
                  </a:lnTo>
                  <a:lnTo>
                    <a:pt x="844333" y="70173"/>
                  </a:lnTo>
                  <a:lnTo>
                    <a:pt x="888068" y="55793"/>
                  </a:lnTo>
                  <a:lnTo>
                    <a:pt x="932492" y="42983"/>
                  </a:lnTo>
                  <a:lnTo>
                    <a:pt x="977572" y="31775"/>
                  </a:lnTo>
                  <a:lnTo>
                    <a:pt x="1023275" y="22202"/>
                  </a:lnTo>
                  <a:lnTo>
                    <a:pt x="1069569" y="14296"/>
                  </a:lnTo>
                  <a:lnTo>
                    <a:pt x="1116421" y="8090"/>
                  </a:lnTo>
                  <a:lnTo>
                    <a:pt x="1163799" y="3617"/>
                  </a:lnTo>
                  <a:lnTo>
                    <a:pt x="1211669" y="909"/>
                  </a:lnTo>
                  <a:lnTo>
                    <a:pt x="1259999" y="0"/>
                  </a:lnTo>
                  <a:lnTo>
                    <a:pt x="1310014" y="991"/>
                  </a:lnTo>
                  <a:lnTo>
                    <a:pt x="1359770" y="3953"/>
                  </a:lnTo>
                  <a:lnTo>
                    <a:pt x="1409215" y="8862"/>
                  </a:lnTo>
                  <a:lnTo>
                    <a:pt x="1458297" y="15696"/>
                  </a:lnTo>
                  <a:lnTo>
                    <a:pt x="1506961" y="24434"/>
                  </a:lnTo>
                  <a:lnTo>
                    <a:pt x="1555156" y="35053"/>
                  </a:lnTo>
                  <a:lnTo>
                    <a:pt x="1602828" y="47533"/>
                  </a:lnTo>
                  <a:lnTo>
                    <a:pt x="1649925" y="61850"/>
                  </a:lnTo>
                  <a:lnTo>
                    <a:pt x="1696393" y="77984"/>
                  </a:lnTo>
                  <a:lnTo>
                    <a:pt x="1742180" y="95911"/>
                  </a:lnTo>
                  <a:lnTo>
                    <a:pt x="1787234" y="115611"/>
                  </a:lnTo>
                  <a:lnTo>
                    <a:pt x="1831500" y="137061"/>
                  </a:lnTo>
                  <a:lnTo>
                    <a:pt x="1874926" y="160240"/>
                  </a:lnTo>
                  <a:lnTo>
                    <a:pt x="1917460" y="185125"/>
                  </a:lnTo>
                  <a:lnTo>
                    <a:pt x="1959048" y="211694"/>
                  </a:lnTo>
                  <a:lnTo>
                    <a:pt x="1999638" y="239927"/>
                  </a:lnTo>
                  <a:lnTo>
                    <a:pt x="2039176" y="269800"/>
                  </a:lnTo>
                  <a:lnTo>
                    <a:pt x="2077610" y="301292"/>
                  </a:lnTo>
                  <a:lnTo>
                    <a:pt x="2114887" y="334381"/>
                  </a:lnTo>
                  <a:lnTo>
                    <a:pt x="2150954" y="369045"/>
                  </a:lnTo>
                  <a:lnTo>
                    <a:pt x="2185619" y="405112"/>
                  </a:lnTo>
                  <a:lnTo>
                    <a:pt x="2218707" y="442389"/>
                  </a:lnTo>
                  <a:lnTo>
                    <a:pt x="2250199" y="480823"/>
                  </a:lnTo>
                  <a:lnTo>
                    <a:pt x="2280072" y="520361"/>
                  </a:lnTo>
                  <a:lnTo>
                    <a:pt x="2308305" y="560951"/>
                  </a:lnTo>
                  <a:lnTo>
                    <a:pt x="2325674" y="588139"/>
                  </a:lnTo>
                </a:path>
                <a:path w="2326004" h="2327910">
                  <a:moveTo>
                    <a:pt x="590259" y="2327299"/>
                  </a:moveTo>
                  <a:lnTo>
                    <a:pt x="523153" y="2282199"/>
                  </a:lnTo>
                  <a:lnTo>
                    <a:pt x="487083" y="2255162"/>
                  </a:lnTo>
                  <a:lnTo>
                    <a:pt x="452028" y="2226881"/>
                  </a:lnTo>
                  <a:lnTo>
                    <a:pt x="418021" y="2197390"/>
                  </a:lnTo>
                  <a:lnTo>
                    <a:pt x="385093" y="2166720"/>
                  </a:lnTo>
                  <a:lnTo>
                    <a:pt x="353279" y="2134906"/>
                  </a:lnTo>
                  <a:lnTo>
                    <a:pt x="322609" y="2101978"/>
                  </a:lnTo>
                  <a:lnTo>
                    <a:pt x="293118" y="2067971"/>
                  </a:lnTo>
                  <a:lnTo>
                    <a:pt x="264837" y="2032916"/>
                  </a:lnTo>
                  <a:lnTo>
                    <a:pt x="237800" y="1996846"/>
                  </a:lnTo>
                  <a:lnTo>
                    <a:pt x="212038" y="1959793"/>
                  </a:lnTo>
                  <a:lnTo>
                    <a:pt x="187585" y="1921792"/>
                  </a:lnTo>
                  <a:lnTo>
                    <a:pt x="164473" y="1882873"/>
                  </a:lnTo>
                  <a:lnTo>
                    <a:pt x="142735" y="1843070"/>
                  </a:lnTo>
                  <a:lnTo>
                    <a:pt x="122404" y="1802415"/>
                  </a:lnTo>
                  <a:lnTo>
                    <a:pt x="103511" y="1760941"/>
                  </a:lnTo>
                  <a:lnTo>
                    <a:pt x="86090" y="1718681"/>
                  </a:lnTo>
                  <a:lnTo>
                    <a:pt x="70173" y="1675666"/>
                  </a:lnTo>
                  <a:lnTo>
                    <a:pt x="55793" y="1631931"/>
                  </a:lnTo>
                  <a:lnTo>
                    <a:pt x="42983" y="1587507"/>
                  </a:lnTo>
                  <a:lnTo>
                    <a:pt x="31775" y="1542427"/>
                  </a:lnTo>
                  <a:lnTo>
                    <a:pt x="22202" y="1496724"/>
                  </a:lnTo>
                  <a:lnTo>
                    <a:pt x="14296" y="1450430"/>
                  </a:lnTo>
                  <a:lnTo>
                    <a:pt x="8090" y="1403578"/>
                  </a:lnTo>
                  <a:lnTo>
                    <a:pt x="3617" y="1356200"/>
                  </a:lnTo>
                  <a:lnTo>
                    <a:pt x="909" y="1308330"/>
                  </a:lnTo>
                  <a:lnTo>
                    <a:pt x="0" y="1259999"/>
                  </a:lnTo>
                </a:path>
                <a:path w="2326004" h="2327910">
                  <a:moveTo>
                    <a:pt x="2325674" y="1932265"/>
                  </a:moveTo>
                  <a:lnTo>
                    <a:pt x="2282199" y="1996846"/>
                  </a:lnTo>
                  <a:lnTo>
                    <a:pt x="2255162" y="2032916"/>
                  </a:lnTo>
                  <a:lnTo>
                    <a:pt x="2226881" y="2067971"/>
                  </a:lnTo>
                  <a:lnTo>
                    <a:pt x="2197390" y="2101978"/>
                  </a:lnTo>
                  <a:lnTo>
                    <a:pt x="2166720" y="2134906"/>
                  </a:lnTo>
                  <a:lnTo>
                    <a:pt x="2134906" y="2166720"/>
                  </a:lnTo>
                  <a:lnTo>
                    <a:pt x="2101978" y="2197390"/>
                  </a:lnTo>
                  <a:lnTo>
                    <a:pt x="2067971" y="2226881"/>
                  </a:lnTo>
                  <a:lnTo>
                    <a:pt x="2032916" y="2255162"/>
                  </a:lnTo>
                  <a:lnTo>
                    <a:pt x="1996846" y="2282199"/>
                  </a:lnTo>
                  <a:lnTo>
                    <a:pt x="1959793" y="2307961"/>
                  </a:lnTo>
                  <a:lnTo>
                    <a:pt x="1929740" y="2327299"/>
                  </a:lnTo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6962" y="3064837"/>
              <a:ext cx="2022724" cy="20227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8825" y="2589024"/>
              <a:ext cx="1360099" cy="1360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5975" y="2627124"/>
              <a:ext cx="1245799" cy="124579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769366" cy="7103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EAD1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319797"/>
            <a:ext cx="6964680" cy="229235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b="1" spc="-10" dirty="0">
                <a:solidFill>
                  <a:srgbClr val="424242"/>
                </a:solidFill>
                <a:latin typeface="Calibri"/>
                <a:cs typeface="Calibri"/>
              </a:rPr>
              <a:t>Litteraturliste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69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70" dirty="0">
                <a:solidFill>
                  <a:srgbClr val="424242"/>
                </a:solidFill>
                <a:latin typeface="Calibri"/>
                <a:cs typeface="Calibri"/>
              </a:rPr>
              <a:t>Én</a:t>
            </a:r>
            <a:r>
              <a:rPr sz="1400" spc="11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samlet</a:t>
            </a:r>
            <a:r>
              <a:rPr sz="1400" spc="11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liste</a:t>
            </a:r>
            <a:r>
              <a:rPr sz="1400" spc="11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424242"/>
                </a:solidFill>
                <a:latin typeface="Calibri"/>
                <a:cs typeface="Calibri"/>
              </a:rPr>
              <a:t>ligemeget</a:t>
            </a:r>
            <a:r>
              <a:rPr sz="1400" spc="114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424242"/>
                </a:solidFill>
                <a:latin typeface="Calibri"/>
                <a:cs typeface="Calibri"/>
              </a:rPr>
              <a:t>hvad</a:t>
            </a:r>
            <a:r>
              <a:rPr sz="1400" spc="11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I</a:t>
            </a:r>
            <a:r>
              <a:rPr sz="1400" spc="11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refererer</a:t>
            </a:r>
            <a:r>
              <a:rPr sz="1400" spc="11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24242"/>
                </a:solidFill>
                <a:latin typeface="Calibri"/>
                <a:cs typeface="Calibri"/>
              </a:rPr>
              <a:t>til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69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Alfabetisk</a:t>
            </a:r>
            <a:r>
              <a:rPr sz="1400" spc="17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opstillet</a:t>
            </a:r>
            <a:r>
              <a:rPr sz="1400" spc="18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(hvis</a:t>
            </a:r>
            <a:r>
              <a:rPr sz="1400" spc="17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ﬂere</a:t>
            </a:r>
            <a:r>
              <a:rPr sz="1400" spc="18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tekster</a:t>
            </a:r>
            <a:r>
              <a:rPr sz="1400" spc="17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af</a:t>
            </a:r>
            <a:r>
              <a:rPr sz="1400" spc="17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samme</a:t>
            </a:r>
            <a:r>
              <a:rPr sz="1400" spc="18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forfattere,</a:t>
            </a:r>
            <a:r>
              <a:rPr sz="1400" spc="17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424242"/>
                </a:solidFill>
                <a:latin typeface="Calibri"/>
                <a:cs typeface="Calibri"/>
              </a:rPr>
              <a:t>skal</a:t>
            </a:r>
            <a:r>
              <a:rPr sz="1400" spc="18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424242"/>
                </a:solidFill>
                <a:latin typeface="Calibri"/>
                <a:cs typeface="Calibri"/>
              </a:rPr>
              <a:t>nyeste</a:t>
            </a:r>
            <a:r>
              <a:rPr sz="1400" spc="17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tekster</a:t>
            </a:r>
            <a:r>
              <a:rPr sz="1400" spc="18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24242"/>
                </a:solidFill>
                <a:latin typeface="Calibri"/>
                <a:cs typeface="Calibri"/>
              </a:rPr>
              <a:t>øverst)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424242"/>
              </a:buClr>
              <a:buFont typeface="Calibri"/>
              <a:buChar char="-"/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400" b="1" spc="45" dirty="0">
                <a:solidFill>
                  <a:srgbClr val="424242"/>
                </a:solidFill>
                <a:latin typeface="Calibri"/>
                <a:cs typeface="Calibri"/>
              </a:rPr>
              <a:t>Referencesystem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Standard-referencesystem</a:t>
            </a:r>
            <a:r>
              <a:rPr sz="1400" spc="2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424242"/>
                </a:solidFill>
                <a:latin typeface="Calibri"/>
                <a:cs typeface="Calibri"/>
              </a:rPr>
              <a:t>på</a:t>
            </a:r>
            <a:r>
              <a:rPr sz="1400" spc="2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424242"/>
                </a:solidFill>
                <a:latin typeface="Calibri"/>
                <a:cs typeface="Calibri"/>
              </a:rPr>
              <a:t>ITU</a:t>
            </a:r>
            <a:r>
              <a:rPr sz="1400" spc="2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er</a:t>
            </a:r>
            <a:r>
              <a:rPr sz="1400" spc="24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75" dirty="0">
                <a:solidFill>
                  <a:srgbClr val="424242"/>
                </a:solidFill>
                <a:latin typeface="Calibri"/>
                <a:cs typeface="Calibri"/>
              </a:rPr>
              <a:t>APA</a:t>
            </a:r>
            <a:r>
              <a:rPr sz="1400" b="1" spc="2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24242"/>
                </a:solidFill>
                <a:latin typeface="Calibri"/>
                <a:cs typeface="Calibri"/>
              </a:rPr>
              <a:t>(American</a:t>
            </a:r>
            <a:r>
              <a:rPr sz="1400" b="1" spc="2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75" dirty="0">
                <a:solidFill>
                  <a:srgbClr val="424242"/>
                </a:solidFill>
                <a:latin typeface="Calibri"/>
                <a:cs typeface="Calibri"/>
              </a:rPr>
              <a:t>Pscyhology</a:t>
            </a:r>
            <a:r>
              <a:rPr sz="1400" b="1" spc="26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40" dirty="0">
                <a:solidFill>
                  <a:srgbClr val="424242"/>
                </a:solidFill>
                <a:latin typeface="Calibri"/>
                <a:cs typeface="Calibri"/>
              </a:rPr>
              <a:t>Association)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870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Udforsk</a:t>
            </a:r>
            <a:r>
              <a:rPr sz="1400" spc="9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evt.</a:t>
            </a:r>
            <a:r>
              <a:rPr sz="1400" spc="1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75" dirty="0">
                <a:solidFill>
                  <a:srgbClr val="424242"/>
                </a:solidFill>
                <a:latin typeface="Calibri"/>
                <a:cs typeface="Calibri"/>
              </a:rPr>
              <a:t>APA</a:t>
            </a:r>
            <a:r>
              <a:rPr sz="1400" b="1" spc="9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70" dirty="0">
                <a:solidFill>
                  <a:srgbClr val="424242"/>
                </a:solidFill>
                <a:latin typeface="Calibri"/>
                <a:cs typeface="Calibri"/>
              </a:rPr>
              <a:t>Quick</a:t>
            </a:r>
            <a:r>
              <a:rPr sz="1400" b="1" spc="1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b="1" spc="60" dirty="0">
                <a:solidFill>
                  <a:srgbClr val="424242"/>
                </a:solidFill>
                <a:latin typeface="Calibri"/>
                <a:cs typeface="Calibri"/>
              </a:rPr>
              <a:t>Guide</a:t>
            </a:r>
            <a:r>
              <a:rPr sz="1400" b="1" spc="9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24242"/>
                </a:solidFill>
                <a:latin typeface="Calibri"/>
                <a:cs typeface="Calibri"/>
              </a:rPr>
              <a:t>for</a:t>
            </a:r>
            <a:r>
              <a:rPr sz="1400" spc="10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424242"/>
                </a:solidFill>
                <a:latin typeface="Calibri"/>
                <a:cs typeface="Calibri"/>
              </a:rPr>
              <a:t>begyndere</a:t>
            </a:r>
            <a:r>
              <a:rPr sz="1400" spc="90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400" u="heavy" spc="-25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Calibri"/>
                <a:cs typeface="Calibri"/>
                <a:hlinkClick r:id="rId2"/>
              </a:rPr>
              <a:t>her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</a:pPr>
            <a:r>
              <a:rPr spc="305" dirty="0"/>
              <a:t>REFERENCER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69366" cy="7103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799274" y="2797150"/>
            <a:ext cx="2364105" cy="2366010"/>
            <a:chOff x="6799274" y="2797150"/>
            <a:chExt cx="2364105" cy="2366010"/>
          </a:xfrm>
        </p:grpSpPr>
        <p:sp>
          <p:nvSpPr>
            <p:cNvPr id="7" name="object 7"/>
            <p:cNvSpPr/>
            <p:nvPr/>
          </p:nvSpPr>
          <p:spPr>
            <a:xfrm>
              <a:off x="6818324" y="2816200"/>
              <a:ext cx="2326005" cy="2327910"/>
            </a:xfrm>
            <a:custGeom>
              <a:avLst/>
              <a:gdLst/>
              <a:ahLst/>
              <a:cxnLst/>
              <a:rect l="l" t="t" r="r" b="b"/>
              <a:pathLst>
                <a:path w="2326004" h="2327910">
                  <a:moveTo>
                    <a:pt x="0" y="1259999"/>
                  </a:moveTo>
                  <a:lnTo>
                    <a:pt x="909" y="1211669"/>
                  </a:lnTo>
                  <a:lnTo>
                    <a:pt x="3617" y="1163799"/>
                  </a:lnTo>
                  <a:lnTo>
                    <a:pt x="8090" y="1116421"/>
                  </a:lnTo>
                  <a:lnTo>
                    <a:pt x="14296" y="1069569"/>
                  </a:lnTo>
                  <a:lnTo>
                    <a:pt x="22202" y="1023275"/>
                  </a:lnTo>
                  <a:lnTo>
                    <a:pt x="31775" y="977572"/>
                  </a:lnTo>
                  <a:lnTo>
                    <a:pt x="42983" y="932492"/>
                  </a:lnTo>
                  <a:lnTo>
                    <a:pt x="55793" y="888068"/>
                  </a:lnTo>
                  <a:lnTo>
                    <a:pt x="70173" y="844333"/>
                  </a:lnTo>
                  <a:lnTo>
                    <a:pt x="86090" y="801318"/>
                  </a:lnTo>
                  <a:lnTo>
                    <a:pt x="103511" y="759058"/>
                  </a:lnTo>
                  <a:lnTo>
                    <a:pt x="122404" y="717584"/>
                  </a:lnTo>
                  <a:lnTo>
                    <a:pt x="142735" y="676929"/>
                  </a:lnTo>
                  <a:lnTo>
                    <a:pt x="164473" y="637126"/>
                  </a:lnTo>
                  <a:lnTo>
                    <a:pt x="187585" y="598207"/>
                  </a:lnTo>
                  <a:lnTo>
                    <a:pt x="212038" y="560206"/>
                  </a:lnTo>
                  <a:lnTo>
                    <a:pt x="237800" y="523153"/>
                  </a:lnTo>
                  <a:lnTo>
                    <a:pt x="264837" y="487083"/>
                  </a:lnTo>
                  <a:lnTo>
                    <a:pt x="293118" y="452028"/>
                  </a:lnTo>
                  <a:lnTo>
                    <a:pt x="322609" y="418021"/>
                  </a:lnTo>
                  <a:lnTo>
                    <a:pt x="353279" y="385093"/>
                  </a:lnTo>
                  <a:lnTo>
                    <a:pt x="385093" y="353279"/>
                  </a:lnTo>
                  <a:lnTo>
                    <a:pt x="418021" y="322609"/>
                  </a:lnTo>
                  <a:lnTo>
                    <a:pt x="452028" y="293118"/>
                  </a:lnTo>
                  <a:lnTo>
                    <a:pt x="487083" y="264837"/>
                  </a:lnTo>
                  <a:lnTo>
                    <a:pt x="523153" y="237800"/>
                  </a:lnTo>
                  <a:lnTo>
                    <a:pt x="560206" y="212038"/>
                  </a:lnTo>
                  <a:lnTo>
                    <a:pt x="598207" y="187585"/>
                  </a:lnTo>
                  <a:lnTo>
                    <a:pt x="637126" y="164473"/>
                  </a:lnTo>
                  <a:lnTo>
                    <a:pt x="676929" y="142735"/>
                  </a:lnTo>
                  <a:lnTo>
                    <a:pt x="717584" y="122404"/>
                  </a:lnTo>
                  <a:lnTo>
                    <a:pt x="759058" y="103511"/>
                  </a:lnTo>
                  <a:lnTo>
                    <a:pt x="801318" y="86090"/>
                  </a:lnTo>
                  <a:lnTo>
                    <a:pt x="844333" y="70173"/>
                  </a:lnTo>
                  <a:lnTo>
                    <a:pt x="888068" y="55793"/>
                  </a:lnTo>
                  <a:lnTo>
                    <a:pt x="932492" y="42983"/>
                  </a:lnTo>
                  <a:lnTo>
                    <a:pt x="977572" y="31775"/>
                  </a:lnTo>
                  <a:lnTo>
                    <a:pt x="1023275" y="22202"/>
                  </a:lnTo>
                  <a:lnTo>
                    <a:pt x="1069569" y="14296"/>
                  </a:lnTo>
                  <a:lnTo>
                    <a:pt x="1116421" y="8090"/>
                  </a:lnTo>
                  <a:lnTo>
                    <a:pt x="1163799" y="3617"/>
                  </a:lnTo>
                  <a:lnTo>
                    <a:pt x="1211669" y="909"/>
                  </a:lnTo>
                  <a:lnTo>
                    <a:pt x="1259999" y="0"/>
                  </a:lnTo>
                  <a:lnTo>
                    <a:pt x="1310014" y="991"/>
                  </a:lnTo>
                  <a:lnTo>
                    <a:pt x="1359770" y="3953"/>
                  </a:lnTo>
                  <a:lnTo>
                    <a:pt x="1409215" y="8862"/>
                  </a:lnTo>
                  <a:lnTo>
                    <a:pt x="1458297" y="15696"/>
                  </a:lnTo>
                  <a:lnTo>
                    <a:pt x="1506961" y="24434"/>
                  </a:lnTo>
                  <a:lnTo>
                    <a:pt x="1555156" y="35053"/>
                  </a:lnTo>
                  <a:lnTo>
                    <a:pt x="1602828" y="47533"/>
                  </a:lnTo>
                  <a:lnTo>
                    <a:pt x="1649925" y="61850"/>
                  </a:lnTo>
                  <a:lnTo>
                    <a:pt x="1696393" y="77984"/>
                  </a:lnTo>
                  <a:lnTo>
                    <a:pt x="1742180" y="95911"/>
                  </a:lnTo>
                  <a:lnTo>
                    <a:pt x="1787234" y="115611"/>
                  </a:lnTo>
                  <a:lnTo>
                    <a:pt x="1831500" y="137061"/>
                  </a:lnTo>
                  <a:lnTo>
                    <a:pt x="1874926" y="160240"/>
                  </a:lnTo>
                  <a:lnTo>
                    <a:pt x="1917460" y="185125"/>
                  </a:lnTo>
                  <a:lnTo>
                    <a:pt x="1959048" y="211694"/>
                  </a:lnTo>
                  <a:lnTo>
                    <a:pt x="1999638" y="239927"/>
                  </a:lnTo>
                  <a:lnTo>
                    <a:pt x="2039176" y="269800"/>
                  </a:lnTo>
                  <a:lnTo>
                    <a:pt x="2077610" y="301292"/>
                  </a:lnTo>
                  <a:lnTo>
                    <a:pt x="2114887" y="334381"/>
                  </a:lnTo>
                  <a:lnTo>
                    <a:pt x="2150954" y="369045"/>
                  </a:lnTo>
                  <a:lnTo>
                    <a:pt x="2185619" y="405112"/>
                  </a:lnTo>
                  <a:lnTo>
                    <a:pt x="2218707" y="442389"/>
                  </a:lnTo>
                  <a:lnTo>
                    <a:pt x="2250199" y="480823"/>
                  </a:lnTo>
                  <a:lnTo>
                    <a:pt x="2280072" y="520361"/>
                  </a:lnTo>
                  <a:lnTo>
                    <a:pt x="2308305" y="560951"/>
                  </a:lnTo>
                  <a:lnTo>
                    <a:pt x="2325674" y="588139"/>
                  </a:lnTo>
                </a:path>
                <a:path w="2326004" h="2327910">
                  <a:moveTo>
                    <a:pt x="590259" y="2327299"/>
                  </a:moveTo>
                  <a:lnTo>
                    <a:pt x="523153" y="2282199"/>
                  </a:lnTo>
                  <a:lnTo>
                    <a:pt x="487083" y="2255162"/>
                  </a:lnTo>
                  <a:lnTo>
                    <a:pt x="452028" y="2226881"/>
                  </a:lnTo>
                  <a:lnTo>
                    <a:pt x="418021" y="2197390"/>
                  </a:lnTo>
                  <a:lnTo>
                    <a:pt x="385093" y="2166720"/>
                  </a:lnTo>
                  <a:lnTo>
                    <a:pt x="353279" y="2134906"/>
                  </a:lnTo>
                  <a:lnTo>
                    <a:pt x="322609" y="2101978"/>
                  </a:lnTo>
                  <a:lnTo>
                    <a:pt x="293118" y="2067971"/>
                  </a:lnTo>
                  <a:lnTo>
                    <a:pt x="264837" y="2032916"/>
                  </a:lnTo>
                  <a:lnTo>
                    <a:pt x="237800" y="1996846"/>
                  </a:lnTo>
                  <a:lnTo>
                    <a:pt x="212038" y="1959793"/>
                  </a:lnTo>
                  <a:lnTo>
                    <a:pt x="187585" y="1921792"/>
                  </a:lnTo>
                  <a:lnTo>
                    <a:pt x="164473" y="1882873"/>
                  </a:lnTo>
                  <a:lnTo>
                    <a:pt x="142735" y="1843070"/>
                  </a:lnTo>
                  <a:lnTo>
                    <a:pt x="122404" y="1802415"/>
                  </a:lnTo>
                  <a:lnTo>
                    <a:pt x="103511" y="1760941"/>
                  </a:lnTo>
                  <a:lnTo>
                    <a:pt x="86090" y="1718681"/>
                  </a:lnTo>
                  <a:lnTo>
                    <a:pt x="70173" y="1675666"/>
                  </a:lnTo>
                  <a:lnTo>
                    <a:pt x="55793" y="1631931"/>
                  </a:lnTo>
                  <a:lnTo>
                    <a:pt x="42983" y="1587507"/>
                  </a:lnTo>
                  <a:lnTo>
                    <a:pt x="31775" y="1542427"/>
                  </a:lnTo>
                  <a:lnTo>
                    <a:pt x="22202" y="1496724"/>
                  </a:lnTo>
                  <a:lnTo>
                    <a:pt x="14296" y="1450430"/>
                  </a:lnTo>
                  <a:lnTo>
                    <a:pt x="8090" y="1403578"/>
                  </a:lnTo>
                  <a:lnTo>
                    <a:pt x="3617" y="1356200"/>
                  </a:lnTo>
                  <a:lnTo>
                    <a:pt x="909" y="1308330"/>
                  </a:lnTo>
                  <a:lnTo>
                    <a:pt x="0" y="1259999"/>
                  </a:lnTo>
                </a:path>
                <a:path w="2326004" h="2327910">
                  <a:moveTo>
                    <a:pt x="2325674" y="1932265"/>
                  </a:moveTo>
                  <a:lnTo>
                    <a:pt x="2282199" y="1996846"/>
                  </a:lnTo>
                  <a:lnTo>
                    <a:pt x="2255162" y="2032916"/>
                  </a:lnTo>
                  <a:lnTo>
                    <a:pt x="2226881" y="2067971"/>
                  </a:lnTo>
                  <a:lnTo>
                    <a:pt x="2197390" y="2101978"/>
                  </a:lnTo>
                  <a:lnTo>
                    <a:pt x="2166720" y="2134906"/>
                  </a:lnTo>
                  <a:lnTo>
                    <a:pt x="2134906" y="2166720"/>
                  </a:lnTo>
                  <a:lnTo>
                    <a:pt x="2101978" y="2197390"/>
                  </a:lnTo>
                  <a:lnTo>
                    <a:pt x="2067971" y="2226881"/>
                  </a:lnTo>
                  <a:lnTo>
                    <a:pt x="2032916" y="2255162"/>
                  </a:lnTo>
                  <a:lnTo>
                    <a:pt x="1996846" y="2282199"/>
                  </a:lnTo>
                  <a:lnTo>
                    <a:pt x="1959793" y="2307961"/>
                  </a:lnTo>
                  <a:lnTo>
                    <a:pt x="1929740" y="2327299"/>
                  </a:lnTo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6962" y="3064837"/>
              <a:ext cx="2022724" cy="2022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002297"/>
            <a:ext cx="7259955" cy="38354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b="1" spc="85" dirty="0">
                <a:solidFill>
                  <a:srgbClr val="434343"/>
                </a:solidFill>
                <a:latin typeface="Calibri"/>
                <a:cs typeface="Calibri"/>
              </a:rPr>
              <a:t>FORMALIA</a:t>
            </a:r>
            <a:r>
              <a:rPr sz="1400" b="1" spc="4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125" dirty="0">
                <a:solidFill>
                  <a:srgbClr val="434343"/>
                </a:solidFill>
                <a:latin typeface="Calibri"/>
                <a:cs typeface="Calibri"/>
              </a:rPr>
              <a:t>FOR</a:t>
            </a:r>
            <a:r>
              <a:rPr sz="1400" b="1" spc="4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75" dirty="0">
                <a:solidFill>
                  <a:srgbClr val="434343"/>
                </a:solidFill>
                <a:latin typeface="Calibri"/>
                <a:cs typeface="Calibri"/>
              </a:rPr>
              <a:t>BILAG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64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Skal</a:t>
            </a:r>
            <a:r>
              <a:rPr sz="1400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vedhæftes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som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separate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ﬁl(er),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66666"/>
                </a:solidFill>
                <a:latin typeface="Calibri"/>
                <a:cs typeface="Calibri"/>
              </a:rPr>
              <a:t>dvs.</a:t>
            </a:r>
            <a:endParaRPr sz="140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645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Upload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hovedopgaven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som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selvstændigt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dokument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inkl.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en</a:t>
            </a:r>
            <a:r>
              <a:rPr sz="1400" spc="1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oversigt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over</a:t>
            </a:r>
            <a:r>
              <a:rPr sz="1400" spc="2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bilag</a:t>
            </a:r>
            <a:endParaRPr sz="140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645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Upload</a:t>
            </a:r>
            <a:r>
              <a:rPr sz="1400" spc="1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derudover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bilag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(gerne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én</a:t>
            </a:r>
            <a:r>
              <a:rPr sz="1400" spc="1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samlet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pdf),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som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en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separat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666666"/>
                </a:solidFill>
                <a:latin typeface="Calibri"/>
                <a:cs typeface="Calibri"/>
              </a:rPr>
              <a:t>ﬁl</a:t>
            </a:r>
            <a:endParaRPr sz="1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666666"/>
              </a:buClr>
              <a:buFont typeface="Calibri"/>
              <a:buChar char="-"/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60" dirty="0">
                <a:solidFill>
                  <a:srgbClr val="434343"/>
                </a:solidFill>
                <a:latin typeface="Calibri"/>
                <a:cs typeface="Calibri"/>
              </a:rPr>
              <a:t>Der</a:t>
            </a:r>
            <a:r>
              <a:rPr sz="1400" b="1" spc="15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135" dirty="0">
                <a:solidFill>
                  <a:srgbClr val="434343"/>
                </a:solidFill>
                <a:latin typeface="Calibri"/>
                <a:cs typeface="Calibri"/>
              </a:rPr>
              <a:t>SKAL</a:t>
            </a:r>
            <a:r>
              <a:rPr sz="1400" b="1" spc="16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85" dirty="0">
                <a:solidFill>
                  <a:srgbClr val="434343"/>
                </a:solidFill>
                <a:latin typeface="Calibri"/>
                <a:cs typeface="Calibri"/>
              </a:rPr>
              <a:t>vedlægges</a:t>
            </a:r>
            <a:r>
              <a:rPr sz="1400" b="1" spc="16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dokumentation</a:t>
            </a:r>
            <a:r>
              <a:rPr sz="1400" b="1" spc="15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for</a:t>
            </a:r>
            <a:r>
              <a:rPr sz="1400" b="1" spc="16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434343"/>
                </a:solidFill>
                <a:latin typeface="Calibri"/>
                <a:cs typeface="Calibri"/>
              </a:rPr>
              <a:t>den</a:t>
            </a:r>
            <a:r>
              <a:rPr sz="1400" b="1" spc="15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434343"/>
                </a:solidFill>
                <a:latin typeface="Calibri"/>
                <a:cs typeface="Calibri"/>
              </a:rPr>
              <a:t>kodning,</a:t>
            </a:r>
            <a:r>
              <a:rPr sz="1400" b="1" spc="16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I</a:t>
            </a:r>
            <a:r>
              <a:rPr sz="1400" b="1" spc="16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har</a:t>
            </a:r>
            <a:r>
              <a:rPr sz="1400" b="1" spc="15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arbejdet</a:t>
            </a:r>
            <a:r>
              <a:rPr sz="1400" b="1" spc="16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med,</a:t>
            </a:r>
            <a:r>
              <a:rPr sz="1400" b="1" spc="16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rgbClr val="434343"/>
                </a:solidFill>
                <a:latin typeface="Calibri"/>
                <a:cs typeface="Calibri"/>
              </a:rPr>
              <a:t>fx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69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Tematisk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oversigt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(kodebog</a:t>
            </a:r>
            <a:r>
              <a:rPr sz="1400" spc="25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eller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oversigt</a:t>
            </a:r>
            <a:r>
              <a:rPr sz="1400" spc="25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over</a:t>
            </a:r>
            <a:r>
              <a:rPr sz="1400" spc="2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temaer)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64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Excel-</a:t>
            </a:r>
            <a:r>
              <a:rPr sz="1400" spc="45" dirty="0">
                <a:solidFill>
                  <a:srgbClr val="666666"/>
                </a:solidFill>
                <a:latin typeface="Calibri"/>
                <a:cs typeface="Calibri"/>
              </a:rPr>
              <a:t>sheets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64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Oversigt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over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temaer</a:t>
            </a:r>
            <a:r>
              <a:rPr sz="1400" spc="1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interviews</a:t>
            </a:r>
            <a:r>
              <a:rPr sz="1400" spc="1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el.lign.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64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Relevant</a:t>
            </a:r>
            <a:r>
              <a:rPr sz="1400" spc="3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data,</a:t>
            </a:r>
            <a:r>
              <a:rPr sz="1400" spc="3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r>
              <a:rPr sz="1400" spc="3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transskriberede</a:t>
            </a:r>
            <a:r>
              <a:rPr sz="1400" spc="3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interviews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64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Relevante</a:t>
            </a:r>
            <a:r>
              <a:rPr sz="1400" spc="3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visualiseringer,</a:t>
            </a:r>
            <a:r>
              <a:rPr sz="1400" spc="3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r>
              <a:rPr sz="1400" spc="3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screenshots,</a:t>
            </a:r>
            <a:r>
              <a:rPr sz="1400" spc="3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billeder</a:t>
            </a:r>
            <a:r>
              <a:rPr sz="1400" spc="3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3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tegninger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666666"/>
              </a:buClr>
              <a:buFont typeface="Calibri"/>
              <a:buChar char="-"/>
            </a:pP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70" dirty="0">
                <a:solidFill>
                  <a:srgbClr val="434343"/>
                </a:solidFill>
                <a:latin typeface="Calibri"/>
                <a:cs typeface="Calibri"/>
              </a:rPr>
              <a:t>Bilag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-</a:t>
            </a:r>
            <a:r>
              <a:rPr sz="1400" b="1" spc="7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Calibri"/>
                <a:cs typeface="Calibri"/>
              </a:rPr>
              <a:t>der</a:t>
            </a:r>
            <a:r>
              <a:rPr sz="1400" b="1" spc="7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434343"/>
                </a:solidFill>
                <a:latin typeface="Calibri"/>
                <a:cs typeface="Calibri"/>
              </a:rPr>
              <a:t>ikke</a:t>
            </a:r>
            <a:r>
              <a:rPr sz="1400" b="1" spc="7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60" dirty="0">
                <a:solidFill>
                  <a:srgbClr val="434343"/>
                </a:solidFill>
                <a:latin typeface="Calibri"/>
                <a:cs typeface="Calibri"/>
              </a:rPr>
              <a:t>behøves</a:t>
            </a:r>
            <a:r>
              <a:rPr sz="1400" b="1" spc="7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400" b="1" spc="45" dirty="0">
                <a:solidFill>
                  <a:srgbClr val="434343"/>
                </a:solidFill>
                <a:latin typeface="Calibri"/>
                <a:cs typeface="Calibri"/>
              </a:rPr>
              <a:t>vedlagt</a:t>
            </a:r>
            <a:endParaRPr sz="140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69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Rådata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925" y="452010"/>
            <a:ext cx="19691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>
                <a:solidFill>
                  <a:srgbClr val="FFFFFF"/>
                </a:solidFill>
              </a:rPr>
              <a:t>FORMALIA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4493" y="-10886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925" y="452010"/>
            <a:ext cx="36376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pc="220" dirty="0">
                <a:solidFill>
                  <a:srgbClr val="FFFFFF"/>
                </a:solidFill>
              </a:rPr>
              <a:t>HJÆLPEVÆRKTØJER</a:t>
            </a:r>
            <a:endParaRPr spc="22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98217-B523-3528-E938-F9BCD9B59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60" r="45833" b="15825"/>
          <a:stretch/>
        </p:blipFill>
        <p:spPr>
          <a:xfrm>
            <a:off x="533400" y="1136487"/>
            <a:ext cx="3886200" cy="2606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10AAA2-545A-203A-1891-E85564343990}"/>
              </a:ext>
            </a:extLst>
          </p:cNvPr>
          <p:cNvSpPr txBox="1"/>
          <p:nvPr/>
        </p:nvSpPr>
        <p:spPr>
          <a:xfrm>
            <a:off x="533400" y="38766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https://scribo.dk/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95A5F7-D15F-2001-B43C-52E88C3C3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33" t="31360" r="35000" b="18932"/>
          <a:stretch/>
        </p:blipFill>
        <p:spPr>
          <a:xfrm>
            <a:off x="4865914" y="1385711"/>
            <a:ext cx="3886200" cy="21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86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2699" y="654149"/>
            <a:ext cx="4558665" cy="3835400"/>
            <a:chOff x="2292699" y="654149"/>
            <a:chExt cx="4558665" cy="3835400"/>
          </a:xfrm>
        </p:grpSpPr>
        <p:sp>
          <p:nvSpPr>
            <p:cNvPr id="3" name="object 3"/>
            <p:cNvSpPr/>
            <p:nvPr/>
          </p:nvSpPr>
          <p:spPr>
            <a:xfrm>
              <a:off x="2292699" y="654149"/>
              <a:ext cx="4558665" cy="3835400"/>
            </a:xfrm>
            <a:custGeom>
              <a:avLst/>
              <a:gdLst/>
              <a:ahLst/>
              <a:cxnLst/>
              <a:rect l="l" t="t" r="r" b="b"/>
              <a:pathLst>
                <a:path w="4558665" h="3835400">
                  <a:moveTo>
                    <a:pt x="4558499" y="3835199"/>
                  </a:moveTo>
                  <a:lnTo>
                    <a:pt x="0" y="3835199"/>
                  </a:lnTo>
                  <a:lnTo>
                    <a:pt x="0" y="0"/>
                  </a:lnTo>
                  <a:lnTo>
                    <a:pt x="4558499" y="0"/>
                  </a:lnTo>
                  <a:lnTo>
                    <a:pt x="4558499" y="3835199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72549" y="810899"/>
              <a:ext cx="4199255" cy="3521710"/>
            </a:xfrm>
            <a:custGeom>
              <a:avLst/>
              <a:gdLst/>
              <a:ahLst/>
              <a:cxnLst/>
              <a:rect l="l" t="t" r="r" b="b"/>
              <a:pathLst>
                <a:path w="4199255" h="3521710">
                  <a:moveTo>
                    <a:pt x="0" y="0"/>
                  </a:moveTo>
                  <a:lnTo>
                    <a:pt x="4198799" y="0"/>
                  </a:lnTo>
                  <a:lnTo>
                    <a:pt x="4198799" y="3521699"/>
                  </a:lnTo>
                  <a:lnTo>
                    <a:pt x="0" y="3521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7725" y="2113700"/>
            <a:ext cx="8809990" cy="2857500"/>
            <a:chOff x="97725" y="2113700"/>
            <a:chExt cx="8809990" cy="28575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1350" y="2113700"/>
              <a:ext cx="2666349" cy="26663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25" y="2229399"/>
              <a:ext cx="2741374" cy="2741374"/>
            </a:xfrm>
            <a:prstGeom prst="rect">
              <a:avLst/>
            </a:prstGeom>
          </p:spPr>
        </p:pic>
      </p:grpSp>
      <p:pic>
        <p:nvPicPr>
          <p:cNvPr id="10" name="Picture 9" descr="A cat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CC373560-670A-7ECC-41B9-695E5D9A42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37198"/>
            <a:ext cx="2151828" cy="28691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805805" cy="5143500"/>
          </a:xfrm>
          <a:custGeom>
            <a:avLst/>
            <a:gdLst/>
            <a:ahLst/>
            <a:cxnLst/>
            <a:rect l="l" t="t" r="r" b="b"/>
            <a:pathLst>
              <a:path w="5805805" h="5143500">
                <a:moveTo>
                  <a:pt x="0" y="5143499"/>
                </a:moveTo>
                <a:lnTo>
                  <a:pt x="5805182" y="5143499"/>
                </a:lnTo>
                <a:lnTo>
                  <a:pt x="5805182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19482" y="0"/>
            <a:ext cx="3224530" cy="5143500"/>
          </a:xfrm>
          <a:custGeom>
            <a:avLst/>
            <a:gdLst/>
            <a:ahLst/>
            <a:cxnLst/>
            <a:rect l="l" t="t" r="r" b="b"/>
            <a:pathLst>
              <a:path w="3224529" h="5143500">
                <a:moveTo>
                  <a:pt x="0" y="5143499"/>
                </a:moveTo>
                <a:lnTo>
                  <a:pt x="3224517" y="5143499"/>
                </a:lnTo>
                <a:lnTo>
                  <a:pt x="3224517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33159" y="1657350"/>
            <a:ext cx="3644242" cy="288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25245">
              <a:lnSpc>
                <a:spcPct val="148400"/>
              </a:lnSpc>
              <a:spcBef>
                <a:spcPts val="100"/>
              </a:spcBef>
            </a:pPr>
            <a:r>
              <a:rPr lang="da-DK" sz="1600" spc="-10" dirty="0">
                <a:solidFill>
                  <a:srgbClr val="666666"/>
                </a:solidFill>
                <a:latin typeface="Arial"/>
                <a:cs typeface="Arial"/>
              </a:rPr>
              <a:t>Om akademiske opgaver</a:t>
            </a:r>
            <a:br>
              <a:rPr lang="da-DK" sz="1600" spc="-10" dirty="0">
                <a:solidFill>
                  <a:srgbClr val="666666"/>
                </a:solidFill>
                <a:latin typeface="Arial"/>
                <a:cs typeface="Arial"/>
              </a:rPr>
            </a:br>
            <a:r>
              <a:rPr sz="1600" spc="-10" dirty="0" err="1">
                <a:solidFill>
                  <a:srgbClr val="666666"/>
                </a:solidFill>
                <a:latin typeface="Arial"/>
                <a:cs typeface="Arial"/>
              </a:rPr>
              <a:t>Læringsmål</a:t>
            </a:r>
            <a:r>
              <a:rPr sz="1600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666666"/>
                </a:solidFill>
                <a:latin typeface="Arial"/>
                <a:cs typeface="Arial"/>
              </a:rPr>
              <a:t>Skriveprocessen</a:t>
            </a:r>
            <a:endParaRPr sz="1600" dirty="0">
              <a:latin typeface="Arial"/>
              <a:cs typeface="Arial"/>
            </a:endParaRPr>
          </a:p>
          <a:p>
            <a:pPr marL="12700" marR="5080">
              <a:lnSpc>
                <a:spcPct val="148400"/>
              </a:lnSpc>
            </a:pPr>
            <a:r>
              <a:rPr sz="1600" dirty="0">
                <a:solidFill>
                  <a:srgbClr val="666666"/>
                </a:solidFill>
                <a:latin typeface="Arial"/>
                <a:cs typeface="Arial"/>
              </a:rPr>
              <a:t>Det</a:t>
            </a:r>
            <a:r>
              <a:rPr sz="1600" spc="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666666"/>
                </a:solidFill>
                <a:latin typeface="Arial"/>
                <a:cs typeface="Arial"/>
              </a:rPr>
              <a:t>gode</a:t>
            </a:r>
            <a:r>
              <a:rPr sz="1600" spc="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666666"/>
                </a:solidFill>
                <a:latin typeface="Arial"/>
                <a:cs typeface="Arial"/>
              </a:rPr>
              <a:t>forskningsspørgsmål </a:t>
            </a:r>
            <a:r>
              <a:rPr sz="1600" dirty="0">
                <a:solidFill>
                  <a:srgbClr val="666666"/>
                </a:solidFill>
                <a:latin typeface="Arial"/>
                <a:cs typeface="Arial"/>
              </a:rPr>
              <a:t>Opgavens </a:t>
            </a:r>
            <a:r>
              <a:rPr sz="1600" spc="-10" dirty="0" err="1">
                <a:solidFill>
                  <a:srgbClr val="666666"/>
                </a:solidFill>
                <a:latin typeface="Arial"/>
                <a:cs typeface="Arial"/>
              </a:rPr>
              <a:t>opbygning</a:t>
            </a:r>
            <a:r>
              <a:rPr sz="1600" spc="-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br>
              <a:rPr lang="da-DK" sz="1600" spc="-10" dirty="0">
                <a:solidFill>
                  <a:srgbClr val="666666"/>
                </a:solidFill>
                <a:latin typeface="Arial"/>
                <a:cs typeface="Arial"/>
              </a:rPr>
            </a:br>
            <a:r>
              <a:rPr sz="1600" dirty="0" err="1">
                <a:solidFill>
                  <a:srgbClr val="666666"/>
                </a:solidFill>
                <a:latin typeface="Arial"/>
                <a:cs typeface="Arial"/>
              </a:rPr>
              <a:t>Sproglige</a:t>
            </a:r>
            <a:r>
              <a:rPr sz="1600" spc="1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666666"/>
                </a:solidFill>
                <a:latin typeface="Arial"/>
                <a:cs typeface="Arial"/>
              </a:rPr>
              <a:t>tips</a:t>
            </a:r>
            <a:endParaRPr sz="1600" dirty="0">
              <a:latin typeface="Arial"/>
              <a:cs typeface="Arial"/>
            </a:endParaRPr>
          </a:p>
          <a:p>
            <a:pPr marL="12700" marR="1807210">
              <a:lnSpc>
                <a:spcPct val="148400"/>
              </a:lnSpc>
            </a:pPr>
            <a:r>
              <a:rPr sz="1600" spc="-35" dirty="0" err="1">
                <a:solidFill>
                  <a:srgbClr val="666666"/>
                </a:solidFill>
                <a:latin typeface="Arial"/>
                <a:cs typeface="Arial"/>
              </a:rPr>
              <a:t>Referencer</a:t>
            </a:r>
            <a:r>
              <a:rPr sz="1600" spc="-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br>
              <a:rPr lang="da-DK" sz="1600" spc="-35" dirty="0">
                <a:solidFill>
                  <a:srgbClr val="666666"/>
                </a:solidFill>
                <a:latin typeface="Arial"/>
                <a:cs typeface="Arial"/>
              </a:rPr>
            </a:br>
            <a:r>
              <a:rPr sz="1600" spc="-10" dirty="0" err="1">
                <a:solidFill>
                  <a:srgbClr val="666666"/>
                </a:solidFill>
                <a:latin typeface="Arial"/>
                <a:cs typeface="Arial"/>
              </a:rPr>
              <a:t>Formalia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70575" y="1047750"/>
            <a:ext cx="17487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>
                <a:solidFill>
                  <a:srgbClr val="434343"/>
                </a:solidFill>
              </a:rPr>
              <a:t>INDHOLD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75" y="155425"/>
            <a:ext cx="4875025" cy="484025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805182" y="0"/>
            <a:ext cx="114300" cy="5143500"/>
          </a:xfrm>
          <a:custGeom>
            <a:avLst/>
            <a:gdLst/>
            <a:ahLst/>
            <a:cxnLst/>
            <a:rect l="l" t="t" r="r" b="b"/>
            <a:pathLst>
              <a:path w="114300" h="5143500">
                <a:moveTo>
                  <a:pt x="0" y="0"/>
                </a:moveTo>
                <a:lnTo>
                  <a:pt x="114299" y="0"/>
                </a:lnTo>
                <a:lnTo>
                  <a:pt x="1142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A2C4C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144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D4A6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925" y="452010"/>
            <a:ext cx="8342149" cy="55143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pc="300" dirty="0">
                <a:solidFill>
                  <a:srgbClr val="FFFFFF"/>
                </a:solidFill>
              </a:rPr>
              <a:t>HVAD ER EN AKADEMISK OPGAVE?</a:t>
            </a:r>
            <a:endParaRPr spc="300" dirty="0">
              <a:solidFill>
                <a:srgbClr val="FFFFFF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256" y="1455453"/>
            <a:ext cx="8133080" cy="210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2000" dirty="0">
                <a:latin typeface="Calibri"/>
                <a:cs typeface="Calibri"/>
              </a:rPr>
              <a:t>En akademisk opgave kan ses som et langt argument, der</a:t>
            </a:r>
            <a:br>
              <a:rPr lang="da-DK" sz="2000" dirty="0">
                <a:latin typeface="Calibri"/>
                <a:cs typeface="Calibri"/>
              </a:rPr>
            </a:br>
            <a:endParaRPr lang="da-DK"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2000" dirty="0">
                <a:latin typeface="Calibri"/>
                <a:cs typeface="Calibri"/>
              </a:rPr>
              <a:t>-  bygger på kilder og fakta (empiri)</a:t>
            </a:r>
            <a:br>
              <a:rPr lang="da-DK" sz="2000" dirty="0">
                <a:latin typeface="Calibri"/>
                <a:cs typeface="Calibri"/>
              </a:rPr>
            </a:br>
            <a:r>
              <a:rPr lang="da-DK" sz="2000" dirty="0">
                <a:latin typeface="Calibri"/>
                <a:cs typeface="Calibri"/>
              </a:rPr>
              <a:t>-  præsenterer ny viden (og/eller nyt design)</a:t>
            </a:r>
            <a:br>
              <a:rPr lang="da-DK" sz="2000" dirty="0">
                <a:latin typeface="Calibri"/>
                <a:cs typeface="Calibri"/>
              </a:rPr>
            </a:br>
            <a:r>
              <a:rPr lang="da-DK" sz="2000" dirty="0">
                <a:latin typeface="Calibri"/>
                <a:cs typeface="Calibri"/>
              </a:rPr>
              <a:t>-  overbeviser og demonstrerer læser om, at konklusionerne </a:t>
            </a:r>
            <a:br>
              <a:rPr lang="da-DK" sz="2000" dirty="0">
                <a:latin typeface="Calibri"/>
                <a:cs typeface="Calibri"/>
              </a:rPr>
            </a:br>
            <a:r>
              <a:rPr lang="da-DK" sz="2000" dirty="0">
                <a:latin typeface="Calibri"/>
                <a:cs typeface="Calibri"/>
              </a:rPr>
              <a:t>   nås på et sagligt og fagligt grundlag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Tx/>
              <a:buChar char="-"/>
            </a:pPr>
            <a:endParaRPr lang="da-DK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554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51350"/>
            <a:ext cx="9144000" cy="592455"/>
          </a:xfrm>
          <a:custGeom>
            <a:avLst/>
            <a:gdLst/>
            <a:ahLst/>
            <a:cxnLst/>
            <a:rect l="l" t="t" r="r" b="b"/>
            <a:pathLst>
              <a:path w="9144000" h="592454">
                <a:moveTo>
                  <a:pt x="0" y="592149"/>
                </a:moveTo>
                <a:lnTo>
                  <a:pt x="9143999" y="592149"/>
                </a:lnTo>
                <a:lnTo>
                  <a:pt x="9143999" y="0"/>
                </a:lnTo>
                <a:lnTo>
                  <a:pt x="0" y="0"/>
                </a:lnTo>
                <a:lnTo>
                  <a:pt x="0" y="59214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9050"/>
            <a:ext cx="9163050" cy="4570730"/>
            <a:chOff x="0" y="-19050"/>
            <a:chExt cx="9163050" cy="457073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1628775"/>
            </a:xfrm>
            <a:custGeom>
              <a:avLst/>
              <a:gdLst/>
              <a:ahLst/>
              <a:cxnLst/>
              <a:rect l="l" t="t" r="r" b="b"/>
              <a:pathLst>
                <a:path w="9144000" h="1628775">
                  <a:moveTo>
                    <a:pt x="0" y="1628149"/>
                  </a:moveTo>
                  <a:lnTo>
                    <a:pt x="9143999" y="1628149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62814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47949" y="0"/>
              <a:ext cx="147320" cy="447675"/>
            </a:xfrm>
            <a:custGeom>
              <a:avLst/>
              <a:gdLst/>
              <a:ahLst/>
              <a:cxnLst/>
              <a:rect l="l" t="t" r="r" b="b"/>
              <a:pathLst>
                <a:path w="147320" h="447675">
                  <a:moveTo>
                    <a:pt x="0" y="447450"/>
                  </a:moveTo>
                  <a:lnTo>
                    <a:pt x="1487" y="399639"/>
                  </a:lnTo>
                  <a:lnTo>
                    <a:pt x="5890" y="352619"/>
                  </a:lnTo>
                  <a:lnTo>
                    <a:pt x="13120" y="306477"/>
                  </a:lnTo>
                  <a:lnTo>
                    <a:pt x="23088" y="261303"/>
                  </a:lnTo>
                  <a:lnTo>
                    <a:pt x="35707" y="217184"/>
                  </a:lnTo>
                  <a:lnTo>
                    <a:pt x="50887" y="174210"/>
                  </a:lnTo>
                  <a:lnTo>
                    <a:pt x="68540" y="132469"/>
                  </a:lnTo>
                  <a:lnTo>
                    <a:pt x="88577" y="92050"/>
                  </a:lnTo>
                  <a:lnTo>
                    <a:pt x="110909" y="53041"/>
                  </a:lnTo>
                  <a:lnTo>
                    <a:pt x="135449" y="15530"/>
                  </a:lnTo>
                  <a:lnTo>
                    <a:pt x="146975" y="0"/>
                  </a:lnTo>
                </a:path>
              </a:pathLst>
            </a:custGeom>
            <a:ln w="380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628149"/>
              <a:ext cx="9144000" cy="2923540"/>
            </a:xfrm>
            <a:custGeom>
              <a:avLst/>
              <a:gdLst/>
              <a:ahLst/>
              <a:cxnLst/>
              <a:rect l="l" t="t" r="r" b="b"/>
              <a:pathLst>
                <a:path w="9144000" h="2923540">
                  <a:moveTo>
                    <a:pt x="9143999" y="2923199"/>
                  </a:moveTo>
                  <a:lnTo>
                    <a:pt x="0" y="29231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2923199"/>
                  </a:lnTo>
                  <a:close/>
                </a:path>
              </a:pathLst>
            </a:custGeom>
            <a:solidFill>
              <a:srgbClr val="7AB5C1">
                <a:alpha val="835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8899" y="0"/>
              <a:ext cx="1334149" cy="12224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4725" y="1203838"/>
            <a:ext cx="83089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solidFill>
                  <a:srgbClr val="FFFFFF"/>
                </a:solidFill>
                <a:latin typeface="Calibri"/>
                <a:cs typeface="Calibri"/>
              </a:rPr>
              <a:t>STØT</a:t>
            </a:r>
            <a:r>
              <a:rPr sz="14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45" dirty="0">
                <a:solidFill>
                  <a:srgbClr val="FFFFFF"/>
                </a:solidFill>
                <a:latin typeface="Calibri"/>
                <a:cs typeface="Calibri"/>
              </a:rPr>
              <a:t>JER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85" dirty="0">
                <a:solidFill>
                  <a:srgbClr val="FFFFFF"/>
                </a:solidFill>
                <a:latin typeface="Calibri"/>
                <a:cs typeface="Calibri"/>
              </a:rPr>
              <a:t>TIL</a:t>
            </a:r>
            <a:r>
              <a:rPr sz="14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u="heavy" spc="135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Calibri"/>
                <a:cs typeface="Calibri"/>
                <a:hlinkClick r:id="rId3"/>
              </a:rPr>
              <a:t>KURSETS</a:t>
            </a:r>
            <a:r>
              <a:rPr sz="1400" b="1" i="1" u="heavy" spc="5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400" b="1" i="1" u="heavy" spc="110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Calibri"/>
                <a:cs typeface="Calibri"/>
                <a:hlinkClick r:id="rId3"/>
              </a:rPr>
              <a:t>LÆRINGSMÅL</a:t>
            </a:r>
            <a:r>
              <a:rPr sz="1400" b="1" i="1" spc="35" dirty="0">
                <a:solidFill>
                  <a:srgbClr val="434343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400" b="1" spc="114" dirty="0">
                <a:solidFill>
                  <a:srgbClr val="FFFFFF"/>
                </a:solidFill>
                <a:latin typeface="Calibri"/>
                <a:cs typeface="Calibri"/>
              </a:rPr>
              <a:t>UNDERVEJS,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00" dirty="0">
                <a:solidFill>
                  <a:srgbClr val="FFFFFF"/>
                </a:solidFill>
                <a:latin typeface="Calibri"/>
                <a:cs typeface="Calibri"/>
              </a:rPr>
              <a:t>NÅR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10" dirty="0">
                <a:solidFill>
                  <a:srgbClr val="FFFFFF"/>
                </a:solidFill>
                <a:latin typeface="Calibri"/>
                <a:cs typeface="Calibri"/>
              </a:rPr>
              <a:t>SKRIVER</a:t>
            </a:r>
            <a:r>
              <a:rPr sz="14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50" dirty="0">
                <a:solidFill>
                  <a:srgbClr val="FFFFFF"/>
                </a:solidFill>
                <a:latin typeface="Calibri"/>
                <a:cs typeface="Calibri"/>
              </a:rPr>
              <a:t>JERES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Calibri"/>
                <a:cs typeface="Calibri"/>
              </a:rPr>
              <a:t>EKSAMENSOPGAVE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60" dirty="0"/>
              <a:t>LÆRINGSMÅL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5450" y="0"/>
            <a:ext cx="1238549" cy="1145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206E52-73E0-8018-1769-24DA0AA6AF4F}"/>
              </a:ext>
            </a:extLst>
          </p:cNvPr>
          <p:cNvSpPr txBox="1"/>
          <p:nvPr/>
        </p:nvSpPr>
        <p:spPr>
          <a:xfrm>
            <a:off x="304800" y="1695597"/>
            <a:ext cx="8057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a-DK" b="1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 Du skal forklare, </a:t>
            </a:r>
            <a:r>
              <a:rPr lang="da-DK" b="1" dirty="0"/>
              <a:t>hvad kultur er (definition(er)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b="1" dirty="0"/>
              <a:t> </a:t>
            </a:r>
            <a:r>
              <a:rPr lang="da-DK" dirty="0"/>
              <a:t>Du skal </a:t>
            </a:r>
            <a:r>
              <a:rPr lang="da-DK" b="1" dirty="0"/>
              <a:t>beskrive din/jeres tilgang til kultur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 Du skal vise du kan beskrive anvende </a:t>
            </a:r>
            <a:r>
              <a:rPr lang="da-DK" b="1" dirty="0"/>
              <a:t>relevante teorier og metoder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b="1" dirty="0"/>
              <a:t> Du skal vise du kan analysere kulturelle praksisser</a:t>
            </a:r>
            <a:r>
              <a:rPr lang="da-DK" dirty="0"/>
              <a:t> i relation til den </a:t>
            </a:r>
            <a:br>
              <a:rPr lang="da-DK" dirty="0"/>
            </a:br>
            <a:r>
              <a:rPr lang="da-DK" dirty="0"/>
              <a:t>  valgte case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 Du skal kunne </a:t>
            </a:r>
            <a:r>
              <a:rPr lang="da-DK" b="1" dirty="0"/>
              <a:t>beskrive og reflektere over jeres fund</a:t>
            </a:r>
            <a:r>
              <a:rPr lang="da-DK" dirty="0"/>
              <a:t>, baseret på </a:t>
            </a:r>
            <a:r>
              <a:rPr lang="da-DK" b="1" dirty="0"/>
              <a:t>udvalgt     </a:t>
            </a:r>
            <a:br>
              <a:rPr lang="da-DK" b="1" dirty="0"/>
            </a:br>
            <a:r>
              <a:rPr lang="da-DK" b="1" dirty="0"/>
              <a:t>  teori, metode og empiri</a:t>
            </a:r>
          </a:p>
          <a:p>
            <a:endParaRPr lang="da-DK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2D0BD-03BC-10DA-F67C-5362FF9D9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32"/>
          <a:stretch/>
        </p:blipFill>
        <p:spPr>
          <a:xfrm>
            <a:off x="25893" y="583406"/>
            <a:ext cx="9144000" cy="39766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0D3EFF-C2FA-F319-76AF-8CE6BF1B6AAD}"/>
              </a:ext>
            </a:extLst>
          </p:cNvPr>
          <p:cNvSpPr/>
          <p:nvPr/>
        </p:nvSpPr>
        <p:spPr>
          <a:xfrm>
            <a:off x="76200" y="819150"/>
            <a:ext cx="1295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6241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D4A6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>
                <a:solidFill>
                  <a:srgbClr val="FFFFFF"/>
                </a:solidFill>
              </a:rPr>
              <a:t>SKRIVEPROCESSEN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25" y="1170813"/>
            <a:ext cx="8133080" cy="355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2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75" dirty="0">
                <a:solidFill>
                  <a:srgbClr val="FFFFFF"/>
                </a:solidFill>
                <a:latin typeface="Calibri"/>
                <a:cs typeface="Calibri"/>
              </a:rPr>
              <a:t>PAR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90" dirty="0">
                <a:solidFill>
                  <a:srgbClr val="FFFFFF"/>
                </a:solidFill>
                <a:latin typeface="Calibri"/>
                <a:cs typeface="Calibri"/>
              </a:rPr>
              <a:t>GAVNLIGE</a:t>
            </a:r>
            <a:r>
              <a:rPr sz="14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14" dirty="0">
                <a:solidFill>
                  <a:srgbClr val="FFFFFF"/>
                </a:solidFill>
                <a:latin typeface="Calibri"/>
                <a:cs typeface="Calibri"/>
              </a:rPr>
              <a:t>PUNKTER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4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30" dirty="0">
                <a:solidFill>
                  <a:srgbClr val="FFFFFF"/>
                </a:solidFill>
                <a:latin typeface="Calibri"/>
                <a:cs typeface="Calibri"/>
              </a:rPr>
              <a:t>HUSKE</a:t>
            </a:r>
            <a:r>
              <a:rPr sz="14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35" dirty="0">
                <a:solidFill>
                  <a:srgbClr val="FFFFFF"/>
                </a:solidFill>
                <a:latin typeface="Calibri"/>
                <a:cs typeface="Calibri"/>
              </a:rPr>
              <a:t>PÅ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  <a:tab pos="469900" algn="l"/>
              </a:tabLst>
            </a:pP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Skriveprocessen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en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cirkulær</a:t>
            </a:r>
            <a:r>
              <a:rPr sz="1400" b="1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50" dirty="0">
                <a:solidFill>
                  <a:srgbClr val="666666"/>
                </a:solidFill>
                <a:latin typeface="Calibri"/>
                <a:cs typeface="Calibri"/>
              </a:rPr>
              <a:t>proces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Calibri"/>
              <a:buChar char="-"/>
            </a:pPr>
            <a:endParaRPr sz="135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Man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itererer</a:t>
            </a:r>
            <a:r>
              <a:rPr sz="1400" b="1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gerne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over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forskellige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dele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af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opgaven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ﬂere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gange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Calibri"/>
              <a:buChar char="-"/>
            </a:pPr>
            <a:endParaRPr sz="135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Det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kan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være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en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god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idé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med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en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detaljeret</a:t>
            </a:r>
            <a:r>
              <a:rPr sz="1400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disposition</a:t>
            </a:r>
            <a:r>
              <a:rPr sz="1400" b="1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 err="1">
                <a:solidFill>
                  <a:srgbClr val="666666"/>
                </a:solidFill>
                <a:latin typeface="Calibri"/>
                <a:cs typeface="Calibri"/>
              </a:rPr>
              <a:t>som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 err="1">
                <a:solidFill>
                  <a:srgbClr val="666666"/>
                </a:solidFill>
                <a:latin typeface="Calibri"/>
                <a:cs typeface="Calibri"/>
              </a:rPr>
              <a:t>udgangspunkt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666666"/>
              </a:buClr>
              <a:buFont typeface="Calibri"/>
              <a:buChar char="-"/>
            </a:pPr>
            <a:endParaRPr sz="135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Glem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ikke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kursets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666666"/>
                </a:solidFill>
                <a:latin typeface="Calibri"/>
                <a:cs typeface="Calibri"/>
              </a:rPr>
              <a:t>læringsmål</a:t>
            </a:r>
            <a:r>
              <a:rPr sz="1400" b="1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samt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jeres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666666"/>
                </a:solidFill>
                <a:latin typeface="Calibri"/>
                <a:cs typeface="Calibri"/>
              </a:rPr>
              <a:t>forskningsspørgsmål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,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når</a:t>
            </a:r>
            <a:r>
              <a:rPr sz="1400" spc="15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skriver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jeres</a:t>
            </a:r>
            <a:r>
              <a:rPr sz="1400" spc="16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opgave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Calibri"/>
              <a:buChar char="-"/>
            </a:pPr>
            <a:endParaRPr sz="1350" dirty="0">
              <a:latin typeface="Calibri"/>
              <a:cs typeface="Calibri"/>
            </a:endParaRPr>
          </a:p>
          <a:p>
            <a:pPr marL="469265" indent="-28130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Alle</a:t>
            </a:r>
            <a:r>
              <a:rPr sz="1400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har</a:t>
            </a:r>
            <a:r>
              <a:rPr sz="1400" spc="1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66666"/>
                </a:solidFill>
                <a:latin typeface="Calibri"/>
                <a:cs typeface="Calibri"/>
              </a:rPr>
              <a:t>forskellige</a:t>
            </a:r>
            <a:r>
              <a:rPr sz="1400" b="1" spc="1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b="1" spc="60" dirty="0">
                <a:solidFill>
                  <a:srgbClr val="666666"/>
                </a:solidFill>
                <a:latin typeface="Calibri"/>
                <a:cs typeface="Calibri"/>
              </a:rPr>
              <a:t>tilgange</a:t>
            </a:r>
            <a:r>
              <a:rPr sz="1400" b="1" spc="1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1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skriveprocessen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Calibri"/>
              <a:buChar char="-"/>
            </a:pPr>
            <a:endParaRPr sz="135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spcBef>
                <a:spcPts val="5"/>
              </a:spcBef>
              <a:buChar char="-"/>
              <a:tabLst>
                <a:tab pos="926465" algn="l"/>
                <a:tab pos="927100" algn="l"/>
              </a:tabLst>
            </a:pP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r>
              <a:rPr sz="1400" spc="1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hurtigskrivning,</a:t>
            </a:r>
            <a:r>
              <a:rPr sz="1400" spc="1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hvor</a:t>
            </a:r>
            <a:r>
              <a:rPr sz="1400" spc="1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de</a:t>
            </a:r>
            <a:r>
              <a:rPr sz="1400" spc="1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tømmer</a:t>
            </a:r>
            <a:r>
              <a:rPr sz="1400" spc="1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hjernen</a:t>
            </a:r>
            <a:r>
              <a:rPr sz="1400" spc="1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så</a:t>
            </a:r>
            <a:r>
              <a:rPr sz="1400" spc="1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reviderer</a:t>
            </a:r>
            <a:r>
              <a:rPr sz="1400" spc="1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til</a:t>
            </a:r>
            <a:r>
              <a:rPr sz="1400" spc="1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sidst</a:t>
            </a:r>
            <a:endParaRPr sz="14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Calibri"/>
              <a:buChar char="-"/>
            </a:pPr>
            <a:endParaRPr sz="1350" dirty="0">
              <a:latin typeface="Calibri"/>
              <a:cs typeface="Calibri"/>
            </a:endParaRPr>
          </a:p>
          <a:p>
            <a:pPr marL="926465" lvl="1" indent="-281305">
              <a:lnSpc>
                <a:spcPct val="100000"/>
              </a:lnSpc>
              <a:buChar char="-"/>
              <a:tabLst>
                <a:tab pos="926465" algn="l"/>
                <a:tab pos="927100" algn="l"/>
              </a:tabLst>
            </a:pP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Fx</a:t>
            </a:r>
            <a:r>
              <a:rPr sz="1400" spc="24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skrivning</a:t>
            </a:r>
            <a:r>
              <a:rPr sz="1400" spc="2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2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revidering</a:t>
            </a:r>
            <a:r>
              <a:rPr sz="1400" spc="24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parallelt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13175" y="56625"/>
            <a:ext cx="2320290" cy="2331720"/>
            <a:chOff x="6813175" y="56625"/>
            <a:chExt cx="2320290" cy="2331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3175" y="56625"/>
              <a:ext cx="2319899" cy="233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0325" y="94725"/>
              <a:ext cx="2205599" cy="2217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4559" y="-11487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D4A6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925" y="528210"/>
            <a:ext cx="3603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0" dirty="0">
                <a:solidFill>
                  <a:srgbClr val="FFFFFF"/>
                </a:solidFill>
              </a:rPr>
              <a:t>SKRIVEPROCESSEN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6437" y="437800"/>
            <a:ext cx="1624500" cy="5238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26612" y="541813"/>
            <a:ext cx="1186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EAD1DC"/>
                </a:solidFill>
                <a:latin typeface="Calibri"/>
                <a:cs typeface="Calibri"/>
              </a:rPr>
              <a:t>Gennemskrive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725" y="1170813"/>
            <a:ext cx="40405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solidFill>
                  <a:srgbClr val="FFFFFF"/>
                </a:solidFill>
                <a:latin typeface="Calibri"/>
                <a:cs typeface="Calibri"/>
              </a:rPr>
              <a:t>DIN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40" dirty="0">
                <a:solidFill>
                  <a:srgbClr val="FFFFFF"/>
                </a:solidFill>
                <a:latin typeface="Calibri"/>
                <a:cs typeface="Calibri"/>
              </a:rPr>
              <a:t>PROCES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Calibri"/>
                <a:cs typeface="Calibri"/>
              </a:rPr>
              <a:t>KAN</a:t>
            </a:r>
            <a:r>
              <a:rPr sz="14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Calibri"/>
                <a:cs typeface="Calibri"/>
              </a:rPr>
              <a:t>EKSEMPELVIS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50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4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30" dirty="0">
                <a:solidFill>
                  <a:srgbClr val="FFFFFF"/>
                </a:solidFill>
                <a:latin typeface="Calibri"/>
                <a:cs typeface="Calibri"/>
              </a:rPr>
              <a:t>SÅLEDES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90" dirty="0">
                <a:solidFill>
                  <a:srgbClr val="FFFFFF"/>
                </a:solidFill>
                <a:latin typeface="Calibri"/>
                <a:cs typeface="Calibri"/>
              </a:rPr>
              <a:t>UD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97449" y="835274"/>
            <a:ext cx="5746750" cy="3830320"/>
            <a:chOff x="3397449" y="835274"/>
            <a:chExt cx="5746750" cy="38303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7325" y="835274"/>
              <a:ext cx="3810322" cy="38299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4475" y="873374"/>
              <a:ext cx="3696022" cy="3715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7449" y="2456250"/>
              <a:ext cx="5746549" cy="52387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527624" y="2560263"/>
            <a:ext cx="565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0" dirty="0">
                <a:solidFill>
                  <a:srgbClr val="EAD1DC"/>
                </a:solidFill>
                <a:latin typeface="Calibri"/>
                <a:cs typeface="Calibri"/>
              </a:rPr>
              <a:t>Tænke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45141" y="2560263"/>
            <a:ext cx="939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EAD1DC"/>
                </a:solidFill>
                <a:latin typeface="Calibri"/>
                <a:cs typeface="Calibri"/>
              </a:rPr>
              <a:t>Strukturere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44450" y="3525199"/>
            <a:ext cx="5097300" cy="52387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874625" y="3629212"/>
            <a:ext cx="8870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EAD1DC"/>
                </a:solidFill>
                <a:latin typeface="Calibri"/>
                <a:cs typeface="Calibri"/>
              </a:rPr>
              <a:t>Planlægge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5025" y="3629212"/>
            <a:ext cx="1115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EAD1DC"/>
                </a:solidFill>
                <a:latin typeface="Calibri"/>
                <a:cs typeface="Calibri"/>
              </a:rPr>
              <a:t>Skrive</a:t>
            </a:r>
            <a:r>
              <a:rPr sz="1400" b="1" spc="65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400" b="1" spc="45" dirty="0">
                <a:solidFill>
                  <a:srgbClr val="EAD1DC"/>
                </a:solidFill>
                <a:latin typeface="Calibri"/>
                <a:cs typeface="Calibri"/>
              </a:rPr>
              <a:t>udkast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48837" y="4550887"/>
            <a:ext cx="1167300" cy="5238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679012" y="4654900"/>
            <a:ext cx="8743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solidFill>
                  <a:srgbClr val="EAD1DC"/>
                </a:solidFill>
                <a:latin typeface="Calibri"/>
                <a:cs typeface="Calibri"/>
              </a:rPr>
              <a:t>Samle</a:t>
            </a:r>
            <a:r>
              <a:rPr sz="1400" b="1" spc="40" dirty="0">
                <a:solidFill>
                  <a:srgbClr val="EAD1DC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EAD1DC"/>
                </a:solidFill>
                <a:latin typeface="Calibri"/>
                <a:cs typeface="Calibri"/>
              </a:rPr>
              <a:t>stof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37450" y="1311087"/>
            <a:ext cx="1167300" cy="52387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267625" y="1415100"/>
            <a:ext cx="734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0" dirty="0">
                <a:solidFill>
                  <a:srgbClr val="EAD1DC"/>
                </a:solidFill>
                <a:latin typeface="Calibri"/>
                <a:cs typeface="Calibri"/>
              </a:rPr>
              <a:t>Revidere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7AA718-7AFC-B5ED-E300-C6CA26789ADF}"/>
              </a:ext>
            </a:extLst>
          </p:cNvPr>
          <p:cNvSpPr txBox="1"/>
          <p:nvPr/>
        </p:nvSpPr>
        <p:spPr>
          <a:xfrm>
            <a:off x="855475" y="4169794"/>
            <a:ext cx="3429000" cy="523220"/>
          </a:xfrm>
          <a:prstGeom prst="rect">
            <a:avLst/>
          </a:prstGeom>
          <a:solidFill>
            <a:srgbClr val="6DB374"/>
          </a:solidFill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f.eks. relevant litteratur fra kurset, egen-fundne forskningsartikler, statistik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405A80-15DB-896E-5BE7-F705AEF2F559}"/>
              </a:ext>
            </a:extLst>
          </p:cNvPr>
          <p:cNvCxnSpPr>
            <a:endCxn id="16" idx="1"/>
          </p:cNvCxnSpPr>
          <p:nvPr/>
        </p:nvCxnSpPr>
        <p:spPr>
          <a:xfrm>
            <a:off x="4425229" y="4417942"/>
            <a:ext cx="1123608" cy="39488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C9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1201687"/>
            <a:ext cx="81737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35" dirty="0">
                <a:solidFill>
                  <a:srgbClr val="FFFFFF"/>
                </a:solidFill>
                <a:latin typeface="Calibri"/>
                <a:cs typeface="Calibri"/>
              </a:rPr>
              <a:t>HUSK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20" dirty="0">
                <a:solidFill>
                  <a:srgbClr val="FFFFFF"/>
                </a:solidFill>
                <a:latin typeface="Calibri"/>
                <a:cs typeface="Calibri"/>
              </a:rPr>
              <a:t>OGSÅ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20" dirty="0">
                <a:solidFill>
                  <a:srgbClr val="FFFFFF"/>
                </a:solidFill>
                <a:latin typeface="Calibri"/>
                <a:cs typeface="Calibri"/>
              </a:rPr>
              <a:t>DISSE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00" dirty="0">
                <a:solidFill>
                  <a:srgbClr val="FFFFFF"/>
                </a:solidFill>
                <a:latin typeface="Calibri"/>
                <a:cs typeface="Calibri"/>
              </a:rPr>
              <a:t>PUNKTER,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00" dirty="0">
                <a:solidFill>
                  <a:srgbClr val="FFFFFF"/>
                </a:solidFill>
                <a:latin typeface="Calibri"/>
                <a:cs typeface="Calibri"/>
              </a:rPr>
              <a:t>NÅR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14" dirty="0">
                <a:solidFill>
                  <a:srgbClr val="FFFFFF"/>
                </a:solidFill>
                <a:latin typeface="Calibri"/>
                <a:cs typeface="Calibri"/>
              </a:rPr>
              <a:t>DU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00" dirty="0">
                <a:solidFill>
                  <a:srgbClr val="FFFFFF"/>
                </a:solidFill>
                <a:latin typeface="Calibri"/>
                <a:cs typeface="Calibri"/>
              </a:rPr>
              <a:t>FORMULERER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80" dirty="0">
                <a:solidFill>
                  <a:srgbClr val="FFFFFF"/>
                </a:solidFill>
                <a:latin typeface="Calibri"/>
                <a:cs typeface="Calibri"/>
              </a:rPr>
              <a:t>DIT</a:t>
            </a:r>
            <a:r>
              <a:rPr sz="14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spc="90" dirty="0">
                <a:solidFill>
                  <a:srgbClr val="FFFFFF"/>
                </a:solidFill>
                <a:latin typeface="Calibri"/>
                <a:cs typeface="Calibri"/>
              </a:rPr>
              <a:t>INDIVIDUELLE</a:t>
            </a:r>
            <a:r>
              <a:rPr sz="1400" b="1" i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05" dirty="0">
                <a:solidFill>
                  <a:srgbClr val="FFFFFF"/>
                </a:solidFill>
                <a:latin typeface="Calibri"/>
                <a:cs typeface="Calibri"/>
              </a:rPr>
              <a:t>FORSKNINGSSPØRGSMÅL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014" y="1658887"/>
            <a:ext cx="1209040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indent="-281940">
              <a:lnSpc>
                <a:spcPct val="100000"/>
              </a:lnSpc>
              <a:spcBef>
                <a:spcPts val="100"/>
              </a:spcBef>
              <a:buFont typeface="Calibri"/>
              <a:buChar char="-"/>
              <a:tabLst>
                <a:tab pos="294005" algn="l"/>
                <a:tab pos="294640" algn="l"/>
              </a:tabLst>
            </a:pPr>
            <a:r>
              <a:rPr sz="1400" b="1" spc="-10" dirty="0">
                <a:solidFill>
                  <a:srgbClr val="666666"/>
                </a:solidFill>
                <a:latin typeface="Calibri"/>
                <a:cs typeface="Calibri"/>
              </a:rPr>
              <a:t>Interessant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1170"/>
              </a:spcBef>
              <a:buFont typeface="Calibri"/>
              <a:buChar char="-"/>
              <a:tabLst>
                <a:tab pos="294005" algn="l"/>
                <a:tab pos="294640" algn="l"/>
              </a:tabLst>
            </a:pPr>
            <a:r>
              <a:rPr sz="1400" b="1" spc="-10" dirty="0">
                <a:solidFill>
                  <a:srgbClr val="666666"/>
                </a:solidFill>
                <a:latin typeface="Calibri"/>
                <a:cs typeface="Calibri"/>
              </a:rPr>
              <a:t>Klart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1170"/>
              </a:spcBef>
              <a:buFont typeface="Calibri"/>
              <a:buChar char="-"/>
              <a:tabLst>
                <a:tab pos="294005" algn="l"/>
                <a:tab pos="294640" algn="l"/>
              </a:tabLst>
            </a:pPr>
            <a:r>
              <a:rPr sz="1400" b="1" spc="45" dirty="0">
                <a:solidFill>
                  <a:srgbClr val="666666"/>
                </a:solidFill>
                <a:latin typeface="Calibri"/>
                <a:cs typeface="Calibri"/>
              </a:rPr>
              <a:t>Åbent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1170"/>
              </a:spcBef>
              <a:buFont typeface="Calibri"/>
              <a:buChar char="-"/>
              <a:tabLst>
                <a:tab pos="294005" algn="l"/>
                <a:tab pos="294640" algn="l"/>
              </a:tabLst>
            </a:pPr>
            <a:r>
              <a:rPr sz="1400" b="1" spc="-10" dirty="0">
                <a:solidFill>
                  <a:srgbClr val="666666"/>
                </a:solidFill>
                <a:latin typeface="Calibri"/>
                <a:cs typeface="Calibri"/>
              </a:rPr>
              <a:t>Realistisk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1170"/>
              </a:spcBef>
              <a:buFont typeface="Calibri"/>
              <a:buChar char="-"/>
              <a:tabLst>
                <a:tab pos="294005" algn="l"/>
                <a:tab pos="294640" algn="l"/>
              </a:tabLst>
            </a:pPr>
            <a:r>
              <a:rPr sz="1400" b="1" spc="-10" dirty="0">
                <a:solidFill>
                  <a:srgbClr val="666666"/>
                </a:solidFill>
                <a:latin typeface="Calibri"/>
                <a:cs typeface="Calibri"/>
              </a:rPr>
              <a:t>Konkret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1170"/>
              </a:spcBef>
              <a:buFont typeface="Calibri"/>
              <a:buChar char="-"/>
              <a:tabLst>
                <a:tab pos="294005" algn="l"/>
                <a:tab pos="294640" algn="l"/>
              </a:tabLst>
            </a:pPr>
            <a:r>
              <a:rPr sz="1400" b="1" spc="-10" dirty="0">
                <a:solidFill>
                  <a:srgbClr val="666666"/>
                </a:solidFill>
                <a:latin typeface="Calibri"/>
                <a:cs typeface="Calibri"/>
              </a:rPr>
              <a:t>Neutralt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1170"/>
              </a:spcBef>
              <a:buFont typeface="Calibri"/>
              <a:buChar char="-"/>
              <a:tabLst>
                <a:tab pos="294005" algn="l"/>
                <a:tab pos="294640" algn="l"/>
              </a:tabLst>
            </a:pPr>
            <a:r>
              <a:rPr sz="1400" b="1" spc="-10" dirty="0">
                <a:solidFill>
                  <a:srgbClr val="666666"/>
                </a:solidFill>
                <a:latin typeface="Calibri"/>
                <a:cs typeface="Calibri"/>
              </a:rPr>
              <a:t>Deskriptivt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1170"/>
              </a:spcBef>
              <a:buFont typeface="Calibri"/>
              <a:buChar char="-"/>
              <a:tabLst>
                <a:tab pos="294005" algn="l"/>
                <a:tab pos="294640" algn="l"/>
              </a:tabLst>
            </a:pPr>
            <a:r>
              <a:rPr sz="1400" b="1" spc="45" dirty="0">
                <a:solidFill>
                  <a:srgbClr val="666666"/>
                </a:solidFill>
                <a:latin typeface="Calibri"/>
                <a:cs typeface="Calibri"/>
              </a:rPr>
              <a:t>Empirisk</a:t>
            </a:r>
            <a:endParaRPr sz="1400">
              <a:latin typeface="Calibri"/>
              <a:cs typeface="Calibri"/>
            </a:endParaRPr>
          </a:p>
          <a:p>
            <a:pPr marL="294005" indent="-281940">
              <a:lnSpc>
                <a:spcPct val="100000"/>
              </a:lnSpc>
              <a:spcBef>
                <a:spcPts val="1170"/>
              </a:spcBef>
              <a:buFont typeface="Calibri"/>
              <a:buChar char="-"/>
              <a:tabLst>
                <a:tab pos="294005" algn="l"/>
                <a:tab pos="294640" algn="l"/>
              </a:tabLst>
            </a:pPr>
            <a:r>
              <a:rPr sz="1400" b="1" spc="50" dirty="0">
                <a:solidFill>
                  <a:srgbClr val="666666"/>
                </a:solidFill>
                <a:latin typeface="Calibri"/>
                <a:cs typeface="Calibri"/>
              </a:rPr>
              <a:t>Etisk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3525" y="1658887"/>
            <a:ext cx="4882515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59" dirty="0">
                <a:solidFill>
                  <a:srgbClr val="666666"/>
                </a:solidFill>
                <a:latin typeface="Calibri"/>
                <a:cs typeface="Calibri"/>
              </a:rPr>
              <a:t>→</a:t>
            </a:r>
            <a:r>
              <a:rPr sz="1400" b="1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Skabe</a:t>
            </a:r>
            <a:r>
              <a:rPr sz="1400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ny</a:t>
            </a:r>
            <a:r>
              <a:rPr sz="1400" spc="1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viden</a:t>
            </a:r>
            <a:r>
              <a:rPr sz="1400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0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indsigt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400" spc="-459" dirty="0">
                <a:solidFill>
                  <a:srgbClr val="666666"/>
                </a:solidFill>
                <a:latin typeface="Calibri"/>
                <a:cs typeface="Calibri"/>
              </a:rPr>
              <a:t>→</a:t>
            </a:r>
            <a:r>
              <a:rPr sz="1400" spc="20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Forståeligt</a:t>
            </a:r>
            <a:r>
              <a:rPr sz="1400" spc="2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for</a:t>
            </a:r>
            <a:r>
              <a:rPr sz="1400" spc="21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666666"/>
                </a:solidFill>
                <a:latin typeface="Calibri"/>
                <a:cs typeface="Calibri"/>
              </a:rPr>
              <a:t>en</a:t>
            </a:r>
            <a:r>
              <a:rPr sz="1400" spc="204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ikke-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ekspert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400" spc="-459" dirty="0">
                <a:solidFill>
                  <a:srgbClr val="666666"/>
                </a:solidFill>
                <a:latin typeface="Calibri"/>
                <a:cs typeface="Calibri"/>
              </a:rPr>
              <a:t>→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Kan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ikke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besvares</a:t>
            </a:r>
            <a:r>
              <a:rPr sz="1400" spc="8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ved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simpelt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ja</a:t>
            </a:r>
            <a:r>
              <a:rPr sz="1400" i="1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eller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-25" dirty="0">
                <a:solidFill>
                  <a:srgbClr val="666666"/>
                </a:solidFill>
                <a:latin typeface="Calibri"/>
                <a:cs typeface="Calibri"/>
              </a:rPr>
              <a:t>nej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400" spc="-459" dirty="0">
                <a:solidFill>
                  <a:srgbClr val="666666"/>
                </a:solidFill>
                <a:latin typeface="Calibri"/>
                <a:cs typeface="Calibri"/>
              </a:rPr>
              <a:t>→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ikke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for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bredt,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men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kan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besvares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indenfor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kursets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rammer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400" spc="-459" dirty="0">
                <a:solidFill>
                  <a:srgbClr val="666666"/>
                </a:solidFill>
                <a:latin typeface="Calibri"/>
                <a:cs typeface="Calibri"/>
              </a:rPr>
              <a:t>→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Er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ikke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ﬂertydigt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med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fare</a:t>
            </a:r>
            <a:r>
              <a:rPr sz="1400" spc="13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for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misforståelser</a:t>
            </a:r>
            <a:r>
              <a:rPr sz="1400" spc="13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666666"/>
                </a:solidFill>
                <a:latin typeface="Calibri"/>
                <a:cs typeface="Calibri"/>
              </a:rPr>
              <a:t>mv.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400" spc="-459" dirty="0">
                <a:solidFill>
                  <a:srgbClr val="666666"/>
                </a:solidFill>
                <a:latin typeface="Calibri"/>
                <a:cs typeface="Calibri"/>
              </a:rPr>
              <a:t>→</a:t>
            </a:r>
            <a:r>
              <a:rPr sz="1400" spc="2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Indeholder</a:t>
            </a:r>
            <a:r>
              <a:rPr sz="1400" spc="2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ikke</a:t>
            </a:r>
            <a:r>
              <a:rPr sz="1400" spc="229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antagelser</a:t>
            </a:r>
            <a:r>
              <a:rPr sz="1400" spc="2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om</a:t>
            </a:r>
            <a:r>
              <a:rPr sz="1400" spc="2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svaret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400" spc="-459" dirty="0">
                <a:solidFill>
                  <a:srgbClr val="666666"/>
                </a:solidFill>
                <a:latin typeface="Calibri"/>
                <a:cs typeface="Calibri"/>
              </a:rPr>
              <a:t>→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Kan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indeholde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666666"/>
                </a:solidFill>
                <a:latin typeface="Calibri"/>
                <a:cs typeface="Calibri"/>
              </a:rPr>
              <a:t>både</a:t>
            </a:r>
            <a:r>
              <a:rPr sz="1400" spc="17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hvordan,</a:t>
            </a:r>
            <a:r>
              <a:rPr sz="1400" i="1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dirty="0">
                <a:solidFill>
                  <a:srgbClr val="666666"/>
                </a:solidFill>
                <a:latin typeface="Calibri"/>
                <a:cs typeface="Calibri"/>
              </a:rPr>
              <a:t>hvorfor</a:t>
            </a:r>
            <a:r>
              <a:rPr sz="1400" i="1" spc="17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og</a:t>
            </a:r>
            <a:r>
              <a:rPr sz="1400" spc="18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i="1" spc="45" dirty="0">
                <a:solidFill>
                  <a:srgbClr val="666666"/>
                </a:solidFill>
                <a:latin typeface="Calibri"/>
                <a:cs typeface="Calibri"/>
              </a:rPr>
              <a:t>hvad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400" spc="-459" dirty="0">
                <a:solidFill>
                  <a:srgbClr val="666666"/>
                </a:solidFill>
                <a:latin typeface="Calibri"/>
                <a:cs typeface="Calibri"/>
              </a:rPr>
              <a:t>→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Besvares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Calibri"/>
                <a:cs typeface="Calibri"/>
              </a:rPr>
              <a:t>ikke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blot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teoretisk,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men</a:t>
            </a:r>
            <a:r>
              <a:rPr sz="1400" spc="1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666666"/>
                </a:solidFill>
                <a:latin typeface="Calibri"/>
                <a:cs typeface="Calibri"/>
              </a:rPr>
              <a:t>også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Calibri"/>
                <a:cs typeface="Calibri"/>
              </a:rPr>
              <a:t>med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empirisk</a:t>
            </a:r>
            <a:r>
              <a:rPr sz="1400" spc="12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66666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400" spc="-459" dirty="0">
                <a:solidFill>
                  <a:srgbClr val="666666"/>
                </a:solidFill>
                <a:latin typeface="Calibri"/>
                <a:cs typeface="Calibri"/>
              </a:rPr>
              <a:t>→</a:t>
            </a:r>
            <a:r>
              <a:rPr sz="1400" spc="95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666666"/>
                </a:solidFill>
                <a:latin typeface="Calibri"/>
                <a:cs typeface="Calibri"/>
              </a:rPr>
              <a:t>Skal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666666"/>
                </a:solidFill>
                <a:latin typeface="Calibri"/>
                <a:cs typeface="Calibri"/>
              </a:rPr>
              <a:t>være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66666"/>
                </a:solidFill>
                <a:latin typeface="Calibri"/>
                <a:cs typeface="Calibri"/>
              </a:rPr>
              <a:t>etisk</a:t>
            </a:r>
            <a:r>
              <a:rPr sz="1400" spc="10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Calibri"/>
                <a:cs typeface="Calibri"/>
              </a:rPr>
              <a:t>forsvarligt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0950" y="1438375"/>
            <a:ext cx="1803049" cy="37051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>
                <a:solidFill>
                  <a:srgbClr val="FFFFFF"/>
                </a:solidFill>
              </a:rPr>
              <a:t>DET</a:t>
            </a:r>
            <a:r>
              <a:rPr spc="90" dirty="0">
                <a:solidFill>
                  <a:srgbClr val="FFFFFF"/>
                </a:solidFill>
              </a:rPr>
              <a:t> </a:t>
            </a:r>
            <a:r>
              <a:rPr spc="270" dirty="0">
                <a:solidFill>
                  <a:srgbClr val="FFFFFF"/>
                </a:solidFill>
              </a:rPr>
              <a:t>GODE</a:t>
            </a:r>
            <a:r>
              <a:rPr spc="95" dirty="0">
                <a:solidFill>
                  <a:srgbClr val="FFFFFF"/>
                </a:solidFill>
              </a:rPr>
              <a:t> </a:t>
            </a:r>
            <a:r>
              <a:rPr spc="254" dirty="0">
                <a:solidFill>
                  <a:srgbClr val="FFFFFF"/>
                </a:solidFill>
              </a:rPr>
              <a:t>FORSKNINGSSPØRGSMÅL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1504</Words>
  <Application>Microsoft Office PowerPoint</Application>
  <PresentationFormat>On-screen Show (16:9)</PresentationFormat>
  <Paragraphs>232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Tahoma</vt:lpstr>
      <vt:lpstr>Office Theme</vt:lpstr>
      <vt:lpstr>AKADEMISK OPGAVESKRIVNING</vt:lpstr>
      <vt:lpstr>PowerPoint Presentation</vt:lpstr>
      <vt:lpstr>INDHOLD</vt:lpstr>
      <vt:lpstr>HVAD ER EN AKADEMISK OPGAVE?</vt:lpstr>
      <vt:lpstr>LÆRINGSMÅL</vt:lpstr>
      <vt:lpstr>PowerPoint Presentation</vt:lpstr>
      <vt:lpstr>SKRIVEPROCESSEN</vt:lpstr>
      <vt:lpstr>SKRIVEPROCESSEN</vt:lpstr>
      <vt:lpstr>DET GODE FORSKNINGSSPØRGSMÅL</vt:lpstr>
      <vt:lpstr>OPGAVENS OPBYGNING</vt:lpstr>
      <vt:lpstr>OPGAVENS OPBYGNING</vt:lpstr>
      <vt:lpstr>OPBYG DIN INTRODUKTION SOM EN TRAGT</vt:lpstr>
      <vt:lpstr>PowerPoint Presentation</vt:lpstr>
      <vt:lpstr>OPGAVENS OPBYGNING</vt:lpstr>
      <vt:lpstr>OPGAVENS OPBYGNING</vt:lpstr>
      <vt:lpstr>OPGAVENS OPBYGNING</vt:lpstr>
      <vt:lpstr>OPGAVENS OPBYGNING</vt:lpstr>
      <vt:lpstr>OPGAVENS OPBYGNING</vt:lpstr>
      <vt:lpstr>SPROGLIGE TIPS: GENERELT</vt:lpstr>
      <vt:lpstr>SPROGLIGE TIPS: STRUKTUR</vt:lpstr>
      <vt:lpstr>SPROGLIGE TIPS: POSITIONERING</vt:lpstr>
      <vt:lpstr>FORMALIA</vt:lpstr>
      <vt:lpstr>PowerPoint Presentation</vt:lpstr>
      <vt:lpstr>REFERENCER</vt:lpstr>
      <vt:lpstr>REFERENCER</vt:lpstr>
      <vt:lpstr>FORMALIA</vt:lpstr>
      <vt:lpstr>HJÆLPEVÆRKTØJER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Tirsdag 10.05.22_AKADEMISK_OPGAVE</dc:title>
  <dc:creator>Lisbeth Klastrup</dc:creator>
  <cp:lastModifiedBy>Lisbeth Klastrup</cp:lastModifiedBy>
  <cp:revision>1</cp:revision>
  <dcterms:created xsi:type="dcterms:W3CDTF">2023-03-22T08:31:51Z</dcterms:created>
  <dcterms:modified xsi:type="dcterms:W3CDTF">2023-03-22T10:16:33Z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